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2"/>
  </p:notesMasterIdLst>
  <p:handoutMasterIdLst>
    <p:handoutMasterId r:id="rId63"/>
  </p:handoutMasterIdLst>
  <p:sldIdLst>
    <p:sldId id="681" r:id="rId5"/>
    <p:sldId id="955" r:id="rId6"/>
    <p:sldId id="895" r:id="rId7"/>
    <p:sldId id="899" r:id="rId8"/>
    <p:sldId id="954" r:id="rId9"/>
    <p:sldId id="969" r:id="rId10"/>
    <p:sldId id="971" r:id="rId11"/>
    <p:sldId id="970" r:id="rId12"/>
    <p:sldId id="956" r:id="rId13"/>
    <p:sldId id="966" r:id="rId14"/>
    <p:sldId id="957" r:id="rId15"/>
    <p:sldId id="958" r:id="rId16"/>
    <p:sldId id="959" r:id="rId17"/>
    <p:sldId id="962" r:id="rId18"/>
    <p:sldId id="960" r:id="rId19"/>
    <p:sldId id="961" r:id="rId20"/>
    <p:sldId id="963" r:id="rId21"/>
    <p:sldId id="964" r:id="rId22"/>
    <p:sldId id="965" r:id="rId23"/>
    <p:sldId id="968" r:id="rId24"/>
    <p:sldId id="967" r:id="rId25"/>
    <p:sldId id="700" r:id="rId26"/>
    <p:sldId id="760" r:id="rId27"/>
    <p:sldId id="889" r:id="rId28"/>
    <p:sldId id="890" r:id="rId29"/>
    <p:sldId id="900" r:id="rId30"/>
    <p:sldId id="928" r:id="rId31"/>
    <p:sldId id="929" r:id="rId32"/>
    <p:sldId id="942" r:id="rId33"/>
    <p:sldId id="952" r:id="rId34"/>
    <p:sldId id="904" r:id="rId35"/>
    <p:sldId id="945" r:id="rId36"/>
    <p:sldId id="953" r:id="rId37"/>
    <p:sldId id="947" r:id="rId38"/>
    <p:sldId id="919" r:id="rId39"/>
    <p:sldId id="920" r:id="rId40"/>
    <p:sldId id="949" r:id="rId41"/>
    <p:sldId id="951" r:id="rId42"/>
    <p:sldId id="950" r:id="rId43"/>
    <p:sldId id="948" r:id="rId44"/>
    <p:sldId id="918" r:id="rId45"/>
    <p:sldId id="917" r:id="rId46"/>
    <p:sldId id="914" r:id="rId47"/>
    <p:sldId id="902" r:id="rId48"/>
    <p:sldId id="903" r:id="rId49"/>
    <p:sldId id="905" r:id="rId50"/>
    <p:sldId id="906" r:id="rId51"/>
    <p:sldId id="909" r:id="rId52"/>
    <p:sldId id="907" r:id="rId53"/>
    <p:sldId id="910" r:id="rId54"/>
    <p:sldId id="912" r:id="rId55"/>
    <p:sldId id="913" r:id="rId56"/>
    <p:sldId id="924" r:id="rId57"/>
    <p:sldId id="915" r:id="rId58"/>
    <p:sldId id="922" r:id="rId59"/>
    <p:sldId id="921" r:id="rId60"/>
    <p:sldId id="925" r:id="rId61"/>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955"/>
            <p14:sldId id="895"/>
            <p14:sldId id="899"/>
            <p14:sldId id="954"/>
            <p14:sldId id="969"/>
            <p14:sldId id="971"/>
            <p14:sldId id="970"/>
            <p14:sldId id="956"/>
            <p14:sldId id="966"/>
            <p14:sldId id="957"/>
            <p14:sldId id="958"/>
            <p14:sldId id="959"/>
            <p14:sldId id="962"/>
            <p14:sldId id="960"/>
            <p14:sldId id="961"/>
            <p14:sldId id="963"/>
            <p14:sldId id="964"/>
            <p14:sldId id="965"/>
            <p14:sldId id="968"/>
            <p14:sldId id="967"/>
            <p14:sldId id="700"/>
            <p14:sldId id="760"/>
            <p14:sldId id="889"/>
            <p14:sldId id="890"/>
            <p14:sldId id="900"/>
            <p14:sldId id="928"/>
            <p14:sldId id="929"/>
            <p14:sldId id="942"/>
            <p14:sldId id="952"/>
            <p14:sldId id="904"/>
            <p14:sldId id="945"/>
            <p14:sldId id="953"/>
            <p14:sldId id="947"/>
            <p14:sldId id="919"/>
            <p14:sldId id="920"/>
            <p14:sldId id="949"/>
            <p14:sldId id="951"/>
            <p14:sldId id="950"/>
            <p14:sldId id="948"/>
            <p14:sldId id="918"/>
            <p14:sldId id="917"/>
            <p14:sldId id="914"/>
            <p14:sldId id="902"/>
            <p14:sldId id="903"/>
            <p14:sldId id="905"/>
            <p14:sldId id="906"/>
            <p14:sldId id="909"/>
            <p14:sldId id="907"/>
            <p14:sldId id="910"/>
            <p14:sldId id="912"/>
            <p14:sldId id="913"/>
            <p14:sldId id="924"/>
            <p14:sldId id="915"/>
            <p14:sldId id="922"/>
            <p14:sldId id="921"/>
            <p14:sldId id="9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19"/>
    <a:srgbClr val="12171A"/>
    <a:srgbClr val="100003"/>
    <a:srgbClr val="00008F"/>
    <a:srgbClr val="0000FF"/>
    <a:srgbClr val="F9F9FF"/>
    <a:srgbClr val="FEFCF6"/>
    <a:srgbClr val="327B9B"/>
    <a:srgbClr val="201F32"/>
    <a:srgbClr val="194A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0" autoAdjust="0"/>
    <p:restoredTop sz="50000" autoAdjust="0"/>
  </p:normalViewPr>
  <p:slideViewPr>
    <p:cSldViewPr snapToGrid="0">
      <p:cViewPr varScale="1">
        <p:scale>
          <a:sx n="60" d="100"/>
          <a:sy n="60" d="100"/>
        </p:scale>
        <p:origin x="2416" y="16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18/10/2025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18/10/25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andscape.cncf.io/?item=serverless%E2%80%94installable-platform%E2%80%94slimfaa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F6398-E2D9-F556-FEE8-9AF4C6C3A9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E91F59-6330-15D2-99B0-1534BE1A85E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D9BA2FD-A30A-1297-7EFB-B5913B53C2B0}"/>
              </a:ext>
            </a:extLst>
          </p:cNvPr>
          <p:cNvSpPr>
            <a:spLocks noGrp="1"/>
          </p:cNvSpPr>
          <p:nvPr>
            <p:ph type="body" idx="1"/>
          </p:nvPr>
        </p:nvSpPr>
        <p:spPr/>
        <p:txBody>
          <a:bodyPr/>
          <a:lstStyle/>
          <a:p>
            <a:r>
              <a:rPr lang="fr-FR" b="1" dirty="0"/>
              <a:t>Titre :</a:t>
            </a:r>
            <a:r>
              <a:rPr lang="fr-FR" dirty="0"/>
              <a:t> “Ce que la CNCF nous oblige à porter”</a:t>
            </a:r>
            <a:br>
              <a:rPr lang="fr-FR" dirty="0"/>
            </a:br>
            <a:r>
              <a:rPr lang="fr-FR" b="1" dirty="0" err="1"/>
              <a:t>Punchline</a:t>
            </a:r>
            <a:r>
              <a:rPr lang="fr-FR" b="1" dirty="0"/>
              <a:t> :</a:t>
            </a:r>
            <a:r>
              <a:rPr lang="fr-FR" dirty="0"/>
              <a:t> </a:t>
            </a:r>
            <a:r>
              <a:rPr lang="fr-FR" i="1" dirty="0"/>
              <a:t>De la rigueur, pas de la lourdeur.</a:t>
            </a:r>
            <a:br>
              <a:rPr lang="fr-FR" dirty="0"/>
            </a:br>
            <a:r>
              <a:rPr lang="fr-FR" b="1" dirty="0"/>
              <a:t>Visuel :</a:t>
            </a:r>
            <a:r>
              <a:rPr lang="fr-FR" dirty="0"/>
              <a:t> haltères “Gouvernance”, “Sécurité”, “Qualité”, “Documentation”.</a:t>
            </a:r>
            <a:br>
              <a:rPr lang="fr-FR" dirty="0"/>
            </a:br>
            <a:r>
              <a:rPr lang="fr-FR" dirty="0"/>
              <a:t>🎙️ Montre les contraintes : CLA, DCO, SBOM, </a:t>
            </a:r>
            <a:r>
              <a:rPr lang="fr-FR" dirty="0" err="1"/>
              <a:t>OpenSSF</a:t>
            </a:r>
            <a:r>
              <a:rPr lang="fr-FR" dirty="0"/>
              <a:t>, tests, code </a:t>
            </a:r>
            <a:r>
              <a:rPr lang="fr-FR" dirty="0" err="1"/>
              <a:t>owners</a:t>
            </a:r>
            <a:r>
              <a:rPr lang="fr-FR" dirty="0"/>
              <a:t>, politique de sécurité.</a:t>
            </a:r>
          </a:p>
        </p:txBody>
      </p:sp>
      <p:sp>
        <p:nvSpPr>
          <p:cNvPr id="4" name="Espace réservé du numéro de diapositive 3">
            <a:extLst>
              <a:ext uri="{FF2B5EF4-FFF2-40B4-BE49-F238E27FC236}">
                <a16:creationId xmlns:a16="http://schemas.microsoft.com/office/drawing/2014/main" id="{659236DA-5CA1-5B5C-1D3C-44E6FC29696D}"/>
              </a:ext>
            </a:extLst>
          </p:cNvPr>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3147382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B15F7-92C4-6B4C-B47F-0395FC3DA5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899407-AA00-6DB3-9CBF-5D6427C1186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387F48E-67D3-FE3C-C29F-22B1FCABB6D4}"/>
              </a:ext>
            </a:extLst>
          </p:cNvPr>
          <p:cNvSpPr>
            <a:spLocks noGrp="1"/>
          </p:cNvSpPr>
          <p:nvPr>
            <p:ph type="body" idx="1"/>
          </p:nvPr>
        </p:nvSpPr>
        <p:spPr/>
        <p:txBody>
          <a:bodyPr/>
          <a:lstStyle/>
          <a:p>
            <a:r>
              <a:rPr lang="fr-FR" b="1" dirty="0"/>
              <a:t>Titre :</a:t>
            </a:r>
            <a:r>
              <a:rPr lang="fr-FR" dirty="0"/>
              <a:t> “Ce que la CNCF nous apporte”</a:t>
            </a:r>
            <a:br>
              <a:rPr lang="fr-FR" dirty="0"/>
            </a:br>
            <a:r>
              <a:rPr lang="fr-FR" b="1" dirty="0" err="1"/>
              <a:t>Punchline</a:t>
            </a:r>
            <a:r>
              <a:rPr lang="fr-FR" b="1" dirty="0"/>
              <a:t> :</a:t>
            </a:r>
            <a:r>
              <a:rPr lang="fr-FR" dirty="0"/>
              <a:t> </a:t>
            </a:r>
            <a:r>
              <a:rPr lang="fr-FR" i="1" dirty="0"/>
              <a:t>Des standards, de la confiance, de la visibilité.</a:t>
            </a:r>
            <a:br>
              <a:rPr lang="fr-FR" dirty="0"/>
            </a:br>
            <a:r>
              <a:rPr lang="fr-FR" b="1" dirty="0"/>
              <a:t>Visuel :</a:t>
            </a:r>
            <a:r>
              <a:rPr lang="fr-FR" dirty="0"/>
              <a:t> graphique “avant/après” : confiance accrue, code qualité, contribution externe.</a:t>
            </a:r>
            <a:br>
              <a:rPr lang="fr-FR" dirty="0"/>
            </a:br>
            <a:r>
              <a:rPr lang="fr-FR" dirty="0"/>
              <a:t>🎙️ “On code mieux, on documente mieux, on collabore mieux.”</a:t>
            </a:r>
          </a:p>
        </p:txBody>
      </p:sp>
      <p:sp>
        <p:nvSpPr>
          <p:cNvPr id="4" name="Espace réservé du numéro de diapositive 3">
            <a:extLst>
              <a:ext uri="{FF2B5EF4-FFF2-40B4-BE49-F238E27FC236}">
                <a16:creationId xmlns:a16="http://schemas.microsoft.com/office/drawing/2014/main" id="{498E6FA8-834E-7F0E-0F81-E72EFB607C90}"/>
              </a:ext>
            </a:extLst>
          </p:cNvPr>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20796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9D5F-F607-F86A-83BC-09B5EA55DC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6B74D9-6D63-F832-7076-C90D56D3400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93B5BE0-6CCE-B0C5-CF2A-127B4BBCBABA}"/>
              </a:ext>
            </a:extLst>
          </p:cNvPr>
          <p:cNvSpPr>
            <a:spLocks noGrp="1"/>
          </p:cNvSpPr>
          <p:nvPr>
            <p:ph type="body" idx="1"/>
          </p:nvPr>
        </p:nvSpPr>
        <p:spPr/>
        <p:txBody>
          <a:bodyPr/>
          <a:lstStyle/>
          <a:p>
            <a:r>
              <a:rPr lang="fr-FR" b="1" dirty="0"/>
              <a:t>Titre :</a:t>
            </a:r>
            <a:r>
              <a:rPr lang="fr-FR" dirty="0"/>
              <a:t> “Avant : Slim. Maintenant : Fit 💪”</a:t>
            </a:r>
            <a:br>
              <a:rPr lang="fr-FR" dirty="0"/>
            </a:br>
            <a:r>
              <a:rPr lang="fr-FR" b="1" dirty="0" err="1"/>
              <a:t>Punchline</a:t>
            </a:r>
            <a:r>
              <a:rPr lang="fr-FR" b="1" dirty="0"/>
              <a:t> :</a:t>
            </a:r>
            <a:r>
              <a:rPr lang="fr-FR" dirty="0"/>
              <a:t> </a:t>
            </a:r>
            <a:r>
              <a:rPr lang="fr-FR" i="1" dirty="0"/>
              <a:t>Le poids du muscle.</a:t>
            </a:r>
            <a:br>
              <a:rPr lang="fr-FR" dirty="0"/>
            </a:br>
            <a:r>
              <a:rPr lang="fr-FR" b="1" dirty="0"/>
              <a:t>Visuel :</a:t>
            </a:r>
            <a:r>
              <a:rPr lang="fr-FR" dirty="0"/>
              <a:t> tableau comparatif</a:t>
            </a:r>
          </a:p>
          <a:p>
            <a:r>
              <a:rPr lang="fr-FR" dirty="0" err="1"/>
              <a:t>AvantAprès</a:t>
            </a:r>
            <a:r>
              <a:rPr lang="fr-FR" dirty="0"/>
              <a:t> CNCF1 </a:t>
            </a:r>
            <a:r>
              <a:rPr lang="fr-FR" dirty="0" err="1"/>
              <a:t>Pod</a:t>
            </a:r>
            <a:r>
              <a:rPr lang="fr-FR" dirty="0"/>
              <a:t> </a:t>
            </a:r>
            <a:r>
              <a:rPr lang="fr-FR" dirty="0" err="1"/>
              <a:t>magiqueÉcosystème</a:t>
            </a:r>
            <a:r>
              <a:rPr lang="fr-FR" dirty="0"/>
              <a:t> </a:t>
            </a:r>
            <a:r>
              <a:rPr lang="fr-FR" dirty="0" err="1"/>
              <a:t>gouvernéFun</a:t>
            </a:r>
            <a:r>
              <a:rPr lang="fr-FR" dirty="0"/>
              <a:t> &amp; </a:t>
            </a:r>
            <a:r>
              <a:rPr lang="fr-FR" dirty="0" err="1"/>
              <a:t>rapideDurable</a:t>
            </a:r>
            <a:r>
              <a:rPr lang="fr-FR" dirty="0"/>
              <a:t> &amp; </a:t>
            </a:r>
            <a:r>
              <a:rPr lang="fr-FR" dirty="0" err="1"/>
              <a:t>sécuriséMoins</a:t>
            </a:r>
            <a:r>
              <a:rPr lang="fr-FR" dirty="0"/>
              <a:t> de 1000 lignes+ Open </a:t>
            </a:r>
            <a:r>
              <a:rPr lang="fr-FR" dirty="0" err="1"/>
              <a:t>Governance</a:t>
            </a:r>
            <a:r>
              <a:rPr lang="fr-FR" dirty="0"/>
              <a:t> + CI Qualité1 </a:t>
            </a:r>
            <a:r>
              <a:rPr lang="fr-FR" dirty="0" err="1"/>
              <a:t>devUne</a:t>
            </a:r>
            <a:r>
              <a:rPr lang="fr-FR" dirty="0"/>
              <a:t> communauté 🌍</a:t>
            </a:r>
          </a:p>
          <a:p>
            <a:r>
              <a:rPr lang="fr-FR" dirty="0"/>
              <a:t>🎙️ Raconte la transformation culturelle.</a:t>
            </a:r>
          </a:p>
        </p:txBody>
      </p:sp>
      <p:sp>
        <p:nvSpPr>
          <p:cNvPr id="4" name="Espace réservé du numéro de diapositive 3">
            <a:extLst>
              <a:ext uri="{FF2B5EF4-FFF2-40B4-BE49-F238E27FC236}">
                <a16:creationId xmlns:a16="http://schemas.microsoft.com/office/drawing/2014/main" id="{6EC91E84-EC50-C39D-AEFC-F266FA946FCA}"/>
              </a:ext>
            </a:extLst>
          </p:cNvPr>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624057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5A47A-01AE-A26E-F1CF-1431F79A318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C5A0DA-2B0E-9E45-B245-F396CBACC25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5C7C29-F34C-CB10-C32F-F4E24DCFE049}"/>
              </a:ext>
            </a:extLst>
          </p:cNvPr>
          <p:cNvSpPr>
            <a:spLocks noGrp="1"/>
          </p:cNvSpPr>
          <p:nvPr>
            <p:ph type="body" idx="1"/>
          </p:nvPr>
        </p:nvSpPr>
        <p:spPr/>
        <p:txBody>
          <a:bodyPr/>
          <a:lstStyle/>
          <a:p>
            <a:r>
              <a:rPr lang="fr-FR" b="1" dirty="0"/>
              <a:t>Titre :</a:t>
            </a:r>
            <a:r>
              <a:rPr lang="fr-FR" dirty="0"/>
              <a:t> “</a:t>
            </a:r>
            <a:r>
              <a:rPr lang="fr-FR" dirty="0" err="1"/>
              <a:t>SlimFaas</a:t>
            </a:r>
            <a:r>
              <a:rPr lang="fr-FR" dirty="0"/>
              <a:t> MCP : la musculation intelligente”</a:t>
            </a:r>
            <a:br>
              <a:rPr lang="fr-FR" dirty="0"/>
            </a:br>
            <a:r>
              <a:rPr lang="fr-FR" b="1" dirty="0" err="1"/>
              <a:t>Punchline</a:t>
            </a:r>
            <a:r>
              <a:rPr lang="fr-FR" b="1" dirty="0"/>
              <a:t> :</a:t>
            </a:r>
            <a:r>
              <a:rPr lang="fr-FR" dirty="0"/>
              <a:t> </a:t>
            </a:r>
            <a:r>
              <a:rPr lang="fr-FR" i="1" dirty="0"/>
              <a:t>De </a:t>
            </a:r>
            <a:r>
              <a:rPr lang="fr-FR" i="1" dirty="0" err="1"/>
              <a:t>Kubernetes</a:t>
            </a:r>
            <a:r>
              <a:rPr lang="fr-FR" i="1" dirty="0"/>
              <a:t> à l’</a:t>
            </a:r>
            <a:r>
              <a:rPr lang="fr-FR" i="1" dirty="0" err="1"/>
              <a:t>agentic</a:t>
            </a:r>
            <a:r>
              <a:rPr lang="fr-FR" i="1" dirty="0"/>
              <a:t> </a:t>
            </a:r>
            <a:r>
              <a:rPr lang="fr-FR" i="1" dirty="0" err="1"/>
              <a:t>computing</a:t>
            </a:r>
            <a:r>
              <a:rPr lang="fr-FR" i="1" dirty="0"/>
              <a:t>.</a:t>
            </a:r>
            <a:br>
              <a:rPr lang="fr-FR" dirty="0"/>
            </a:br>
            <a:r>
              <a:rPr lang="fr-FR" b="1" dirty="0"/>
              <a:t>Visuel :</a:t>
            </a:r>
            <a:r>
              <a:rPr lang="fr-FR" dirty="0"/>
              <a:t> schéma </a:t>
            </a:r>
            <a:r>
              <a:rPr lang="fr-FR" dirty="0" err="1"/>
              <a:t>SlimFaas</a:t>
            </a:r>
            <a:r>
              <a:rPr lang="fr-FR" dirty="0"/>
              <a:t> ↔ MCP ↔ </a:t>
            </a:r>
            <a:r>
              <a:rPr lang="fr-FR" dirty="0" err="1"/>
              <a:t>LangChain</a:t>
            </a:r>
            <a:r>
              <a:rPr lang="fr-FR" dirty="0"/>
              <a:t> / </a:t>
            </a:r>
            <a:r>
              <a:rPr lang="fr-FR" dirty="0" err="1"/>
              <a:t>OpenAI</a:t>
            </a:r>
            <a:r>
              <a:rPr lang="fr-FR" dirty="0"/>
              <a:t> / </a:t>
            </a:r>
            <a:r>
              <a:rPr lang="fr-FR" dirty="0" err="1"/>
              <a:t>Knative</a:t>
            </a:r>
            <a:r>
              <a:rPr lang="fr-FR" dirty="0"/>
              <a:t> / </a:t>
            </a:r>
            <a:r>
              <a:rPr lang="fr-FR" dirty="0" err="1"/>
              <a:t>EventGrid</a:t>
            </a:r>
            <a:br>
              <a:rPr lang="fr-FR" dirty="0"/>
            </a:br>
            <a:r>
              <a:rPr lang="fr-FR" dirty="0"/>
              <a:t>🎙️ Présente les avancées : MCP </a:t>
            </a:r>
            <a:r>
              <a:rPr lang="fr-FR" dirty="0" err="1"/>
              <a:t>protocol</a:t>
            </a:r>
            <a:r>
              <a:rPr lang="fr-FR" dirty="0"/>
              <a:t>, auto-découverte, multi-agents, </a:t>
            </a:r>
            <a:r>
              <a:rPr lang="fr-FR" dirty="0" err="1"/>
              <a:t>CloudEvents</a:t>
            </a:r>
            <a:r>
              <a:rPr lang="fr-FR" dirty="0"/>
              <a:t>, </a:t>
            </a:r>
            <a:r>
              <a:rPr lang="fr-FR" dirty="0" err="1"/>
              <a:t>Knative</a:t>
            </a:r>
            <a:r>
              <a:rPr lang="fr-FR" dirty="0"/>
              <a:t> </a:t>
            </a:r>
            <a:r>
              <a:rPr lang="fr-FR" dirty="0" err="1"/>
              <a:t>Eventing</a:t>
            </a:r>
            <a:r>
              <a:rPr lang="fr-FR" dirty="0"/>
              <a:t>.</a:t>
            </a:r>
          </a:p>
        </p:txBody>
      </p:sp>
      <p:sp>
        <p:nvSpPr>
          <p:cNvPr id="4" name="Espace réservé du numéro de diapositive 3">
            <a:extLst>
              <a:ext uri="{FF2B5EF4-FFF2-40B4-BE49-F238E27FC236}">
                <a16:creationId xmlns:a16="http://schemas.microsoft.com/office/drawing/2014/main" id="{DC593952-8D5B-FA57-96D2-8904EF3F99E7}"/>
              </a:ext>
            </a:extLst>
          </p:cNvPr>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53137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F59BA-B572-3472-02E7-77E138DCC03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1812B7-DD57-63AF-A232-A837DE52FF0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991A032-7F3E-B4B6-F3BF-5AC060C59C30}"/>
              </a:ext>
            </a:extLst>
          </p:cNvPr>
          <p:cNvSpPr>
            <a:spLocks noGrp="1"/>
          </p:cNvSpPr>
          <p:nvPr>
            <p:ph type="body" idx="1"/>
          </p:nvPr>
        </p:nvSpPr>
        <p:spPr/>
        <p:txBody>
          <a:bodyPr/>
          <a:lstStyle/>
          <a:p>
            <a:r>
              <a:rPr lang="fr-FR" b="1" dirty="0"/>
              <a:t>Titre :</a:t>
            </a:r>
            <a:r>
              <a:rPr lang="fr-FR" dirty="0"/>
              <a:t> “Après 20 ans… j’ai enfin compris”</a:t>
            </a:r>
            <a:br>
              <a:rPr lang="fr-FR" dirty="0"/>
            </a:br>
            <a:r>
              <a:rPr lang="fr-FR" b="1" dirty="0" err="1"/>
              <a:t>Punchline</a:t>
            </a:r>
            <a:r>
              <a:rPr lang="fr-FR" b="1" dirty="0"/>
              <a:t> :</a:t>
            </a:r>
            <a:r>
              <a:rPr lang="fr-FR" dirty="0"/>
              <a:t> </a:t>
            </a:r>
            <a:r>
              <a:rPr lang="fr-FR" i="1" dirty="0"/>
              <a:t>Ce qu’est du vrai open source.</a:t>
            </a:r>
            <a:br>
              <a:rPr lang="fr-FR" dirty="0"/>
            </a:br>
            <a:r>
              <a:rPr lang="fr-FR" b="1" dirty="0"/>
              <a:t>Visuel :</a:t>
            </a:r>
            <a:r>
              <a:rPr lang="fr-FR" dirty="0"/>
              <a:t> photo de toi + citation :</a:t>
            </a:r>
          </a:p>
          <a:p>
            <a:r>
              <a:rPr lang="fr-FR" dirty="0"/>
              <a:t>“Le vrai open source, c’est quand ton projet t’échappe… et c’est magnifique.”</a:t>
            </a:r>
            <a:br>
              <a:rPr lang="fr-FR" dirty="0"/>
            </a:br>
            <a:r>
              <a:rPr lang="fr-FR" dirty="0"/>
              <a:t>🎙️ partage personnel et sincère.</a:t>
            </a:r>
          </a:p>
        </p:txBody>
      </p:sp>
      <p:sp>
        <p:nvSpPr>
          <p:cNvPr id="4" name="Espace réservé du numéro de diapositive 3">
            <a:extLst>
              <a:ext uri="{FF2B5EF4-FFF2-40B4-BE49-F238E27FC236}">
                <a16:creationId xmlns:a16="http://schemas.microsoft.com/office/drawing/2014/main" id="{304C65B0-8B1E-4794-EA3F-D014709FBDE2}"/>
              </a:ext>
            </a:extLst>
          </p:cNvPr>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286480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5113-7C09-0408-1800-5521019E49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5837B31-ED35-97FA-EE81-154EC5F6981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B904C51-EDEC-45B3-4E00-0299024A39EB}"/>
              </a:ext>
            </a:extLst>
          </p:cNvPr>
          <p:cNvSpPr>
            <a:spLocks noGrp="1"/>
          </p:cNvSpPr>
          <p:nvPr>
            <p:ph type="body" idx="1"/>
          </p:nvPr>
        </p:nvSpPr>
        <p:spPr/>
        <p:txBody>
          <a:bodyPr/>
          <a:lstStyle/>
          <a:p>
            <a:r>
              <a:rPr lang="fr-FR" b="1" dirty="0"/>
              <a:t>Titre :</a:t>
            </a:r>
            <a:r>
              <a:rPr lang="fr-FR" dirty="0"/>
              <a:t> “Rejoignez la salle de sport </a:t>
            </a:r>
            <a:r>
              <a:rPr lang="fr-FR" dirty="0" err="1"/>
              <a:t>SlimFaas</a:t>
            </a:r>
            <a:r>
              <a:rPr lang="fr-FR" dirty="0"/>
              <a:t> 💪”</a:t>
            </a:r>
            <a:br>
              <a:rPr lang="fr-FR" dirty="0"/>
            </a:br>
            <a:r>
              <a:rPr lang="fr-FR" b="1" dirty="0" err="1"/>
              <a:t>Punchline</a:t>
            </a:r>
            <a:r>
              <a:rPr lang="fr-FR" b="1" dirty="0"/>
              <a:t> :</a:t>
            </a:r>
            <a:r>
              <a:rPr lang="fr-FR" dirty="0"/>
              <a:t> </a:t>
            </a:r>
            <a:r>
              <a:rPr lang="fr-FR" i="1" dirty="0"/>
              <a:t>Chaque jeudi à 17 h : 30 minutes </a:t>
            </a:r>
            <a:r>
              <a:rPr lang="fr-FR" i="1" dirty="0" err="1"/>
              <a:t>SlimFaas</a:t>
            </a:r>
            <a:r>
              <a:rPr lang="fr-FR" i="1" dirty="0"/>
              <a:t> !</a:t>
            </a:r>
            <a:br>
              <a:rPr lang="fr-FR" dirty="0"/>
            </a:br>
            <a:r>
              <a:rPr lang="fr-FR" b="1" dirty="0"/>
              <a:t>Visuel :</a:t>
            </a:r>
            <a:r>
              <a:rPr lang="fr-FR" dirty="0"/>
              <a:t> QR code vers </a:t>
            </a:r>
            <a:r>
              <a:rPr lang="fr-FR" dirty="0" err="1"/>
              <a:t>slimfaas.dev</a:t>
            </a:r>
            <a:r>
              <a:rPr lang="fr-FR" dirty="0"/>
              <a:t> + calendrier Google.</a:t>
            </a:r>
            <a:br>
              <a:rPr lang="fr-FR" dirty="0"/>
            </a:br>
            <a:r>
              <a:rPr lang="fr-FR" dirty="0"/>
              <a:t>🎙️ invite les devs à contribuer / tester.</a:t>
            </a:r>
          </a:p>
        </p:txBody>
      </p:sp>
      <p:sp>
        <p:nvSpPr>
          <p:cNvPr id="4" name="Espace réservé du numéro de diapositive 3">
            <a:extLst>
              <a:ext uri="{FF2B5EF4-FFF2-40B4-BE49-F238E27FC236}">
                <a16:creationId xmlns:a16="http://schemas.microsoft.com/office/drawing/2014/main" id="{B037A753-1315-F6F9-00D4-FA144F6B0DFB}"/>
              </a:ext>
            </a:extLst>
          </p:cNvPr>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210525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A1C0-A2DA-7460-FC6A-06F373F213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9D89A24-2953-793B-9CE1-082F97DE628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E04B756-32DC-844F-F73F-F9451F08A94A}"/>
              </a:ext>
            </a:extLst>
          </p:cNvPr>
          <p:cNvSpPr>
            <a:spLocks noGrp="1"/>
          </p:cNvSpPr>
          <p:nvPr>
            <p:ph type="body" idx="1"/>
          </p:nvPr>
        </p:nvSpPr>
        <p:spPr/>
        <p:txBody>
          <a:bodyPr/>
          <a:lstStyle/>
          <a:p>
            <a:r>
              <a:rPr lang="fr-FR" b="1" dirty="0"/>
              <a:t>Titre :</a:t>
            </a:r>
            <a:r>
              <a:rPr lang="fr-FR" dirty="0"/>
              <a:t> “</a:t>
            </a:r>
            <a:r>
              <a:rPr lang="fr-FR" dirty="0" err="1"/>
              <a:t>SlimFaas</a:t>
            </a:r>
            <a:r>
              <a:rPr lang="fr-FR" dirty="0"/>
              <a:t> a pris du poids… mais que du muscle !”</a:t>
            </a:r>
            <a:br>
              <a:rPr lang="fr-FR" dirty="0"/>
            </a:br>
            <a:r>
              <a:rPr lang="fr-FR" b="1" dirty="0" err="1"/>
              <a:t>Punchline</a:t>
            </a:r>
            <a:r>
              <a:rPr lang="fr-FR" b="1" dirty="0"/>
              <a:t> :</a:t>
            </a:r>
            <a:r>
              <a:rPr lang="fr-FR" dirty="0"/>
              <a:t> </a:t>
            </a:r>
            <a:r>
              <a:rPr lang="fr-FR" i="1" dirty="0"/>
              <a:t>CNCF = rigueur + ouverture + impact.</a:t>
            </a:r>
            <a:br>
              <a:rPr lang="fr-FR" dirty="0"/>
            </a:br>
            <a:r>
              <a:rPr lang="fr-FR" b="1" dirty="0"/>
              <a:t>Visuel :</a:t>
            </a:r>
            <a:r>
              <a:rPr lang="fr-FR" dirty="0"/>
              <a:t> logo CNCF + </a:t>
            </a:r>
            <a:r>
              <a:rPr lang="fr-FR" dirty="0" err="1"/>
              <a:t>SlimFaas</a:t>
            </a:r>
            <a:r>
              <a:rPr lang="fr-FR" dirty="0"/>
              <a:t> + fond “Open Source Gym”.</a:t>
            </a:r>
            <a:br>
              <a:rPr lang="fr-FR" dirty="0"/>
            </a:br>
            <a:r>
              <a:rPr lang="fr-FR" dirty="0"/>
              <a:t>🎙️ clôture inspirante, lancement du Q/A.</a:t>
            </a:r>
          </a:p>
        </p:txBody>
      </p:sp>
      <p:sp>
        <p:nvSpPr>
          <p:cNvPr id="4" name="Espace réservé du numéro de diapositive 3">
            <a:extLst>
              <a:ext uri="{FF2B5EF4-FFF2-40B4-BE49-F238E27FC236}">
                <a16:creationId xmlns:a16="http://schemas.microsoft.com/office/drawing/2014/main" id="{011A7AC2-83F9-016D-F327-1CA634EF1ECB}"/>
              </a:ext>
            </a:extLst>
          </p:cNvPr>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313476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2B9C4-2B71-F1D7-D830-452359BEECA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C6DBD3-A4E2-A8EF-5C08-1D6842B0D93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A6F01E6-B3AE-3B89-744A-1D11B4E2D677}"/>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252A777A-30B0-D671-1CD9-48E66174E5B9}"/>
              </a:ext>
            </a:extLst>
          </p:cNvPr>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2417084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FE8CE-FCB5-3C7F-7A26-955ED5FBADA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D4123B-34E9-D429-C818-067ECA1AFAF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E096F46-3B24-BF33-10D4-FD0340FD637F}"/>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C8C95243-30DD-B1E8-CF41-EA0027C4876E}"/>
              </a:ext>
            </a:extLst>
          </p:cNvPr>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186619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 Slide 1 – Intro : Le retour du Slim !</a:t>
            </a:r>
          </a:p>
          <a:p>
            <a:r>
              <a:rPr lang="fr-FR" b="1" dirty="0"/>
              <a:t>Titre :</a:t>
            </a:r>
            <a:r>
              <a:rPr lang="fr-FR" dirty="0"/>
              <a:t> “L’an dernier, on a perdu du poids sur </a:t>
            </a:r>
            <a:r>
              <a:rPr lang="fr-FR" dirty="0" err="1"/>
              <a:t>Kubernetes</a:t>
            </a:r>
            <a:r>
              <a:rPr lang="fr-FR" dirty="0"/>
              <a:t>”</a:t>
            </a:r>
            <a:br>
              <a:rPr lang="fr-FR" dirty="0"/>
            </a:br>
            <a:r>
              <a:rPr lang="fr-FR" b="1" dirty="0" err="1"/>
              <a:t>Punchline</a:t>
            </a:r>
            <a:r>
              <a:rPr lang="fr-FR" b="1" dirty="0"/>
              <a:t> :</a:t>
            </a:r>
            <a:r>
              <a:rPr lang="fr-FR" dirty="0"/>
              <a:t> </a:t>
            </a:r>
            <a:r>
              <a:rPr lang="fr-FR" i="1" dirty="0"/>
              <a:t>60 à 80 % d’économies en moins de 5 minutes.</a:t>
            </a:r>
            <a:br>
              <a:rPr lang="fr-FR" dirty="0"/>
            </a:br>
            <a:r>
              <a:rPr lang="fr-FR" b="1" dirty="0"/>
              <a:t>Visuel :</a:t>
            </a:r>
            <a:r>
              <a:rPr lang="fr-FR" dirty="0"/>
              <a:t> avant/après humoristique – une balance “</a:t>
            </a:r>
            <a:r>
              <a:rPr lang="fr-FR" dirty="0" err="1"/>
              <a:t>Kubernetes</a:t>
            </a:r>
            <a:r>
              <a:rPr lang="fr-FR" dirty="0"/>
              <a:t>” avec </a:t>
            </a:r>
            <a:r>
              <a:rPr lang="fr-FR" dirty="0" err="1"/>
              <a:t>SlimFaas</a:t>
            </a:r>
            <a:r>
              <a:rPr lang="fr-FR" dirty="0"/>
              <a:t> tout léger.</a:t>
            </a:r>
            <a:br>
              <a:rPr lang="fr-FR" dirty="0"/>
            </a:br>
            <a:r>
              <a:rPr lang="fr-FR" dirty="0"/>
              <a:t>🎙️ Rappelle le concept : 1 </a:t>
            </a:r>
            <a:r>
              <a:rPr lang="fr-FR" dirty="0" err="1"/>
              <a:t>pod</a:t>
            </a:r>
            <a:r>
              <a:rPr lang="fr-FR" dirty="0"/>
              <a:t>, </a:t>
            </a:r>
            <a:r>
              <a:rPr lang="fr-FR" dirty="0" err="1"/>
              <a:t>scale</a:t>
            </a:r>
            <a:r>
              <a:rPr lang="fr-FR" dirty="0"/>
              <a:t>-to-</a:t>
            </a:r>
            <a:r>
              <a:rPr lang="fr-FR" dirty="0" err="1"/>
              <a:t>zero</a:t>
            </a:r>
            <a:r>
              <a:rPr lang="fr-FR" dirty="0"/>
              <a:t>, coût minimal, simplicité extrême.</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5688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2140638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045918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4169670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3345770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696913" rtl="0" eaLnBrk="1" fontAlgn="base" latinLnBrk="0" hangingPunct="1">
              <a:lnSpc>
                <a:spcPct val="100000"/>
              </a:lnSpc>
              <a:spcBef>
                <a:spcPct val="0"/>
              </a:spcBef>
              <a:spcAft>
                <a:spcPct val="0"/>
              </a:spcAft>
              <a:buClrTx/>
              <a:buSzTx/>
              <a:buFontTx/>
              <a:buNone/>
              <a:tabLst/>
              <a:defRPr/>
            </a:pPr>
            <a:fld id="{B08D5FED-CE2D-4785-ABCE-070976739C94}" type="slidenum">
              <a:rPr kumimoji="0" lang="fr-FR"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696913" rtl="0" eaLnBrk="1" fontAlgn="base" latinLnBrk="0" hangingPunct="1">
                <a:lnSpc>
                  <a:spcPct val="100000"/>
                </a:lnSpc>
                <a:spcBef>
                  <a:spcPct val="0"/>
                </a:spcBef>
                <a:spcAft>
                  <a:spcPct val="0"/>
                </a:spcAft>
                <a:buClrTx/>
                <a:buSzTx/>
                <a:buFontTx/>
                <a:buNone/>
                <a:tabLst/>
                <a:defRPr/>
              </a:pPr>
              <a:t>56</a:t>
            </a:fld>
            <a:endParaRPr kumimoji="0" lang="fr-FR"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9176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Titre :</a:t>
            </a:r>
            <a:r>
              <a:rPr lang="fr-FR" dirty="0"/>
              <a:t> “Et depuis… on a beaucoup grandi !”</a:t>
            </a:r>
            <a:br>
              <a:rPr lang="fr-FR" dirty="0"/>
            </a:br>
            <a:r>
              <a:rPr lang="fr-FR" b="1" dirty="0" err="1"/>
              <a:t>Punchline</a:t>
            </a:r>
            <a:r>
              <a:rPr lang="fr-FR" b="1" dirty="0"/>
              <a:t> :</a:t>
            </a:r>
            <a:r>
              <a:rPr lang="fr-FR" dirty="0"/>
              <a:t> </a:t>
            </a:r>
            <a:r>
              <a:rPr lang="fr-FR" i="1" dirty="0" err="1"/>
              <a:t>SlimFaas</a:t>
            </a:r>
            <a:r>
              <a:rPr lang="fr-FR" i="1" dirty="0"/>
              <a:t> a rejoint la Cloud Native </a:t>
            </a:r>
            <a:r>
              <a:rPr lang="fr-FR" i="1" dirty="0" err="1"/>
              <a:t>Computing</a:t>
            </a:r>
            <a:r>
              <a:rPr lang="fr-FR" i="1" dirty="0"/>
              <a:t> </a:t>
            </a:r>
            <a:r>
              <a:rPr lang="fr-FR" i="1" dirty="0" err="1"/>
              <a:t>Foundation</a:t>
            </a:r>
            <a:r>
              <a:rPr lang="fr-FR" i="1" dirty="0"/>
              <a:t>.</a:t>
            </a:r>
            <a:br>
              <a:rPr lang="fr-FR" dirty="0"/>
            </a:br>
            <a:r>
              <a:rPr lang="fr-FR" b="1" dirty="0"/>
              <a:t>Visuel :</a:t>
            </a:r>
            <a:r>
              <a:rPr lang="fr-FR" dirty="0"/>
              <a:t> logo CNCF + logo Linux </a:t>
            </a:r>
            <a:r>
              <a:rPr lang="fr-FR" dirty="0" err="1"/>
              <a:t>Foundation</a:t>
            </a:r>
            <a:r>
              <a:rPr lang="fr-FR" dirty="0"/>
              <a:t> + </a:t>
            </a:r>
            <a:r>
              <a:rPr lang="fr-FR" dirty="0" err="1"/>
              <a:t>screenshot</a:t>
            </a:r>
            <a:r>
              <a:rPr lang="fr-FR" dirty="0"/>
              <a:t> du </a:t>
            </a:r>
            <a:r>
              <a:rPr lang="fr-FR" dirty="0">
                <a:hlinkClick r:id="rId3"/>
              </a:rPr>
              <a:t>Landscape CNCF</a:t>
            </a:r>
            <a:r>
              <a:rPr lang="fr-FR" dirty="0"/>
              <a:t>.</a:t>
            </a:r>
            <a:br>
              <a:rPr lang="fr-FR" dirty="0"/>
            </a:br>
            <a:r>
              <a:rPr lang="fr-FR" dirty="0"/>
              <a:t>🎙️ “Oui, </a:t>
            </a:r>
            <a:r>
              <a:rPr lang="fr-FR" dirty="0" err="1"/>
              <a:t>SlimFaas</a:t>
            </a:r>
            <a:r>
              <a:rPr lang="fr-FR" dirty="0"/>
              <a:t> fait maintenant partie de la famille CNCF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291548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1D819-64F3-47CE-4CB2-FABD58AD8A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1651288-213C-E43A-2BC8-9C75DE5CC94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B6CF141-491F-C183-934A-ABF86B4BF002}"/>
              </a:ext>
            </a:extLst>
          </p:cNvPr>
          <p:cNvSpPr>
            <a:spLocks noGrp="1"/>
          </p:cNvSpPr>
          <p:nvPr>
            <p:ph type="body" idx="1"/>
          </p:nvPr>
        </p:nvSpPr>
        <p:spPr/>
        <p:txBody>
          <a:bodyPr/>
          <a:lstStyle/>
          <a:p>
            <a:r>
              <a:rPr lang="fr-FR" dirty="0"/>
              <a:t>La </a:t>
            </a:r>
            <a:r>
              <a:rPr lang="fr-FR" b="1" dirty="0"/>
              <a:t>définition de “open source”</a:t>
            </a:r>
            <a:r>
              <a:rPr lang="fr-FR" dirty="0"/>
              <a:t> (ou “code source ouvert”) désigne un </a:t>
            </a:r>
            <a:r>
              <a:rPr lang="fr-FR" b="1" dirty="0"/>
              <a:t>logiciel dont le code source est librement accessible, modifiable et redistribuable</a:t>
            </a:r>
            <a:r>
              <a:rPr lang="fr-FR" dirty="0"/>
              <a:t> par tout le monde, sous certaines conditions précisées par une licence.</a:t>
            </a:r>
          </a:p>
          <a:p>
            <a:r>
              <a:rPr lang="fr-FR" dirty="0"/>
              <a:t>👉 En détail :</a:t>
            </a:r>
          </a:p>
          <a:p>
            <a:r>
              <a:rPr lang="fr-FR" b="1" dirty="0"/>
              <a:t>Code source accessible</a:t>
            </a:r>
            <a:r>
              <a:rPr lang="fr-FR" dirty="0"/>
              <a:t> : chacun peut lire le code du logiciel.</a:t>
            </a:r>
          </a:p>
          <a:p>
            <a:r>
              <a:rPr lang="fr-FR" b="1" dirty="0"/>
              <a:t>Libre modification</a:t>
            </a:r>
            <a:r>
              <a:rPr lang="fr-FR" dirty="0"/>
              <a:t> : chacun peut modifier ce code pour l’adapter à ses besoins.</a:t>
            </a:r>
          </a:p>
          <a:p>
            <a:r>
              <a:rPr lang="fr-FR" b="1" dirty="0"/>
              <a:t>Redistribution autorisée</a:t>
            </a:r>
            <a:r>
              <a:rPr lang="fr-FR" dirty="0"/>
              <a:t> : chacun peut redistribuer le logiciel original ou modifié.</a:t>
            </a:r>
          </a:p>
          <a:p>
            <a:r>
              <a:rPr lang="fr-FR" b="1" dirty="0"/>
              <a:t>Licence ouverte</a:t>
            </a:r>
            <a:r>
              <a:rPr lang="fr-FR" dirty="0"/>
              <a:t> : une licence open source (comme MIT, Apache 2.0, GPL, etc.) précise les droits et obligations, par exemple l’obligation ou non de partager les modifications.</a:t>
            </a:r>
          </a:p>
          <a:p>
            <a:r>
              <a:rPr lang="fr-FR" dirty="0"/>
              <a:t>📘 Selon l’</a:t>
            </a:r>
            <a:r>
              <a:rPr lang="fr-FR" b="1" dirty="0"/>
              <a:t>Open Source Initiative (OSI)</a:t>
            </a:r>
            <a:r>
              <a:rPr lang="fr-FR" dirty="0"/>
              <a:t>, un logiciel open source doit respecter </a:t>
            </a:r>
            <a:r>
              <a:rPr lang="fr-FR" b="1" dirty="0"/>
              <a:t>10 principes</a:t>
            </a:r>
            <a:r>
              <a:rPr lang="fr-FR" dirty="0"/>
              <a:t>, dont :</a:t>
            </a:r>
          </a:p>
          <a:p>
            <a:r>
              <a:rPr lang="fr-FR" dirty="0"/>
              <a:t>Libre redistribution</a:t>
            </a:r>
          </a:p>
          <a:p>
            <a:r>
              <a:rPr lang="fr-FR" dirty="0"/>
              <a:t>Accès au code source</a:t>
            </a:r>
          </a:p>
          <a:p>
            <a:r>
              <a:rPr lang="fr-FR" dirty="0"/>
              <a:t>Travaux dérivés autorisés</a:t>
            </a:r>
          </a:p>
          <a:p>
            <a:r>
              <a:rPr lang="fr-FR" dirty="0"/>
              <a:t>Intégrité du code source de l’auteur</a:t>
            </a:r>
          </a:p>
          <a:p>
            <a:r>
              <a:rPr lang="fr-FR" dirty="0"/>
              <a:t>Absence de discrimination envers des personnes ou des domaines d’activité</a:t>
            </a:r>
          </a:p>
          <a:p>
            <a:r>
              <a:rPr lang="fr-FR" dirty="0"/>
              <a:t>Distribution de la licence sans restriction</a:t>
            </a:r>
          </a:p>
          <a:p>
            <a:r>
              <a:rPr lang="fr-FR" dirty="0"/>
              <a:t>En résumé :</a:t>
            </a:r>
          </a:p>
          <a:p>
            <a:r>
              <a:rPr lang="fr-FR" dirty="0"/>
              <a:t>Un logiciel open source est un logiciel dont le code est ouvert à tous, permettant la transparence, la collaboration et l’innovation collective.</a:t>
            </a:r>
          </a:p>
        </p:txBody>
      </p:sp>
      <p:sp>
        <p:nvSpPr>
          <p:cNvPr id="4" name="Espace réservé du numéro de diapositive 3">
            <a:extLst>
              <a:ext uri="{FF2B5EF4-FFF2-40B4-BE49-F238E27FC236}">
                <a16:creationId xmlns:a16="http://schemas.microsoft.com/office/drawing/2014/main" id="{2A704853-0234-FBEA-7620-BC67B27BB7BD}"/>
              </a:ext>
            </a:extLst>
          </p:cNvPr>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326044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E710-454B-A3FA-58BD-6A77361FFC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6ED4CF-49F3-CA34-0909-A58710084FE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B5A6B1-17AF-C6D6-C656-EFCF583E032B}"/>
              </a:ext>
            </a:extLst>
          </p:cNvPr>
          <p:cNvSpPr>
            <a:spLocks noGrp="1"/>
          </p:cNvSpPr>
          <p:nvPr>
            <p:ph type="body" idx="1"/>
          </p:nvPr>
        </p:nvSpPr>
        <p:spPr/>
        <p:txBody>
          <a:bodyPr/>
          <a:lstStyle/>
          <a:p>
            <a:r>
              <a:rPr lang="fr-FR" dirty="0"/>
              <a:t>La </a:t>
            </a:r>
            <a:r>
              <a:rPr lang="fr-FR" b="1" dirty="0"/>
              <a:t>définition de “open source”</a:t>
            </a:r>
            <a:r>
              <a:rPr lang="fr-FR" dirty="0"/>
              <a:t> (ou “code source ouvert”) désigne un </a:t>
            </a:r>
            <a:r>
              <a:rPr lang="fr-FR" b="1" dirty="0"/>
              <a:t>logiciel dont le code source est librement accessible, modifiable et redistribuable</a:t>
            </a:r>
            <a:r>
              <a:rPr lang="fr-FR" dirty="0"/>
              <a:t> par tout le monde, sous certaines conditions précisées par une licence.</a:t>
            </a:r>
          </a:p>
          <a:p>
            <a:r>
              <a:rPr lang="fr-FR" dirty="0"/>
              <a:t>👉 En détail :</a:t>
            </a:r>
          </a:p>
          <a:p>
            <a:r>
              <a:rPr lang="fr-FR" b="1" dirty="0"/>
              <a:t>Code source accessible</a:t>
            </a:r>
            <a:r>
              <a:rPr lang="fr-FR" dirty="0"/>
              <a:t> : chacun peut lire le code du logiciel.</a:t>
            </a:r>
          </a:p>
          <a:p>
            <a:r>
              <a:rPr lang="fr-FR" b="1" dirty="0"/>
              <a:t>Libre modification</a:t>
            </a:r>
            <a:r>
              <a:rPr lang="fr-FR" dirty="0"/>
              <a:t> : chacun peut modifier ce code pour l’adapter à ses besoins.</a:t>
            </a:r>
          </a:p>
          <a:p>
            <a:r>
              <a:rPr lang="fr-FR" b="1" dirty="0"/>
              <a:t>Redistribution autorisée</a:t>
            </a:r>
            <a:r>
              <a:rPr lang="fr-FR" dirty="0"/>
              <a:t> : chacun peut redistribuer le logiciel original ou modifié.</a:t>
            </a:r>
          </a:p>
          <a:p>
            <a:r>
              <a:rPr lang="fr-FR" b="1" dirty="0"/>
              <a:t>Licence ouverte</a:t>
            </a:r>
            <a:r>
              <a:rPr lang="fr-FR" dirty="0"/>
              <a:t> : une licence open source (comme MIT, Apache 2.0, GPL, etc.) précise les droits et obligations, par exemple l’obligation ou non de partager les modifications.</a:t>
            </a:r>
          </a:p>
          <a:p>
            <a:r>
              <a:rPr lang="fr-FR" dirty="0"/>
              <a:t>📘 Selon l’</a:t>
            </a:r>
            <a:r>
              <a:rPr lang="fr-FR" b="1" dirty="0"/>
              <a:t>Open Source Initiative (OSI)</a:t>
            </a:r>
            <a:r>
              <a:rPr lang="fr-FR" dirty="0"/>
              <a:t>, un logiciel open source doit respecter </a:t>
            </a:r>
            <a:r>
              <a:rPr lang="fr-FR" b="1" dirty="0"/>
              <a:t>10 principes</a:t>
            </a:r>
            <a:r>
              <a:rPr lang="fr-FR" dirty="0"/>
              <a:t>, dont :</a:t>
            </a:r>
          </a:p>
          <a:p>
            <a:r>
              <a:rPr lang="fr-FR" dirty="0"/>
              <a:t>Libre redistribution</a:t>
            </a:r>
          </a:p>
          <a:p>
            <a:r>
              <a:rPr lang="fr-FR" dirty="0"/>
              <a:t>Accès au code source</a:t>
            </a:r>
          </a:p>
          <a:p>
            <a:r>
              <a:rPr lang="fr-FR" dirty="0"/>
              <a:t>Travaux dérivés autorisés</a:t>
            </a:r>
          </a:p>
          <a:p>
            <a:r>
              <a:rPr lang="fr-FR" dirty="0"/>
              <a:t>Intégrité du code source de l’auteur</a:t>
            </a:r>
          </a:p>
          <a:p>
            <a:r>
              <a:rPr lang="fr-FR" dirty="0"/>
              <a:t>Absence de discrimination envers des personnes ou des domaines d’activité</a:t>
            </a:r>
          </a:p>
          <a:p>
            <a:r>
              <a:rPr lang="fr-FR" dirty="0"/>
              <a:t>Distribution de la licence sans restriction</a:t>
            </a:r>
          </a:p>
          <a:p>
            <a:r>
              <a:rPr lang="fr-FR" dirty="0"/>
              <a:t>En résumé :</a:t>
            </a:r>
          </a:p>
          <a:p>
            <a:r>
              <a:rPr lang="fr-FR" dirty="0"/>
              <a:t>Un logiciel open source est un logiciel dont le code est ouvert à tous, permettant la transparence, la collaboration et l’innovation collective.</a:t>
            </a:r>
          </a:p>
        </p:txBody>
      </p:sp>
      <p:sp>
        <p:nvSpPr>
          <p:cNvPr id="4" name="Espace réservé du numéro de diapositive 3">
            <a:extLst>
              <a:ext uri="{FF2B5EF4-FFF2-40B4-BE49-F238E27FC236}">
                <a16:creationId xmlns:a16="http://schemas.microsoft.com/office/drawing/2014/main" id="{CBB0A4AF-A064-61FE-0662-2729CD59F1F1}"/>
              </a:ext>
            </a:extLst>
          </p:cNvPr>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3733098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85400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92FD-7ABF-829D-1CCA-7CBD7F5590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B43C826-3A52-4B28-7435-8CA7B57D85D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4C2F197-73E7-B7C7-F19A-DF478921C680}"/>
              </a:ext>
            </a:extLst>
          </p:cNvPr>
          <p:cNvSpPr>
            <a:spLocks noGrp="1"/>
          </p:cNvSpPr>
          <p:nvPr>
            <p:ph type="body" idx="1"/>
          </p:nvPr>
        </p:nvSpPr>
        <p:spPr/>
        <p:txBody>
          <a:bodyPr/>
          <a:lstStyle/>
          <a:p>
            <a:r>
              <a:rPr lang="fr-FR" b="1" dirty="0"/>
              <a:t>Titre :</a:t>
            </a:r>
            <a:r>
              <a:rPr lang="fr-FR" dirty="0"/>
              <a:t> “La grande fondation du cloud open source”</a:t>
            </a:r>
            <a:br>
              <a:rPr lang="fr-FR" dirty="0"/>
            </a:br>
            <a:r>
              <a:rPr lang="fr-FR" b="1" dirty="0" err="1"/>
              <a:t>Punchline</a:t>
            </a:r>
            <a:r>
              <a:rPr lang="fr-FR" b="1" dirty="0"/>
              <a:t> :</a:t>
            </a:r>
            <a:r>
              <a:rPr lang="fr-FR" dirty="0"/>
              <a:t> </a:t>
            </a:r>
            <a:r>
              <a:rPr lang="fr-FR" i="1" dirty="0" err="1"/>
              <a:t>Kubernetes</a:t>
            </a:r>
            <a:r>
              <a:rPr lang="fr-FR" i="1" dirty="0"/>
              <a:t>, </a:t>
            </a:r>
            <a:r>
              <a:rPr lang="fr-FR" i="1" dirty="0" err="1"/>
              <a:t>Prometheus</a:t>
            </a:r>
            <a:r>
              <a:rPr lang="fr-FR" i="1" dirty="0"/>
              <a:t>, </a:t>
            </a:r>
            <a:r>
              <a:rPr lang="fr-FR" i="1" dirty="0" err="1"/>
              <a:t>Envoy</a:t>
            </a:r>
            <a:r>
              <a:rPr lang="fr-FR" i="1" dirty="0"/>
              <a:t>… et maintenant </a:t>
            </a:r>
            <a:r>
              <a:rPr lang="fr-FR" i="1" dirty="0" err="1"/>
              <a:t>SlimFaas</a:t>
            </a:r>
            <a:r>
              <a:rPr lang="fr-FR" i="1" dirty="0"/>
              <a:t>.</a:t>
            </a:r>
            <a:br>
              <a:rPr lang="fr-FR" dirty="0"/>
            </a:br>
            <a:r>
              <a:rPr lang="fr-FR" b="1" dirty="0"/>
              <a:t>Visuel :</a:t>
            </a:r>
            <a:r>
              <a:rPr lang="fr-FR" dirty="0"/>
              <a:t> </a:t>
            </a:r>
            <a:r>
              <a:rPr lang="fr-FR" dirty="0" err="1"/>
              <a:t>mindmap</a:t>
            </a:r>
            <a:r>
              <a:rPr lang="fr-FR" dirty="0"/>
              <a:t> CNCF avec logos de projets.</a:t>
            </a:r>
            <a:br>
              <a:rPr lang="fr-FR" dirty="0"/>
            </a:br>
            <a:r>
              <a:rPr lang="fr-FR" dirty="0"/>
              <a:t>🎙️ Explique la mission : neutralité, gouvernance ouverte, durabilité.</a:t>
            </a:r>
          </a:p>
        </p:txBody>
      </p:sp>
      <p:sp>
        <p:nvSpPr>
          <p:cNvPr id="4" name="Espace réservé du numéro de diapositive 3">
            <a:extLst>
              <a:ext uri="{FF2B5EF4-FFF2-40B4-BE49-F238E27FC236}">
                <a16:creationId xmlns:a16="http://schemas.microsoft.com/office/drawing/2014/main" id="{066CEC05-B765-EB9F-AF54-13ECD116C58A}"/>
              </a:ext>
            </a:extLst>
          </p:cNvPr>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570834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BFFA-0A70-6364-35F0-41B494241F0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3BD5F7-4245-E5F0-6CA4-7C7F34FCEA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40FBA6F-92EC-BD2B-8D78-0E1A7BFBC503}"/>
              </a:ext>
            </a:extLst>
          </p:cNvPr>
          <p:cNvSpPr>
            <a:spLocks noGrp="1"/>
          </p:cNvSpPr>
          <p:nvPr>
            <p:ph type="body" idx="1"/>
          </p:nvPr>
        </p:nvSpPr>
        <p:spPr/>
        <p:txBody>
          <a:bodyPr/>
          <a:lstStyle/>
          <a:p>
            <a:r>
              <a:rPr lang="fr-FR" b="1" dirty="0"/>
              <a:t>Titre :</a:t>
            </a:r>
            <a:r>
              <a:rPr lang="fr-FR" dirty="0"/>
              <a:t> “Pourquoi soumettre </a:t>
            </a:r>
            <a:r>
              <a:rPr lang="fr-FR" dirty="0" err="1"/>
              <a:t>SlimFaas</a:t>
            </a:r>
            <a:r>
              <a:rPr lang="fr-FR" dirty="0"/>
              <a:t> à la CNCF ?”</a:t>
            </a:r>
            <a:br>
              <a:rPr lang="fr-FR" dirty="0"/>
            </a:br>
            <a:r>
              <a:rPr lang="fr-FR" b="1" dirty="0" err="1"/>
              <a:t>Punchline</a:t>
            </a:r>
            <a:r>
              <a:rPr lang="fr-FR" b="1" dirty="0"/>
              <a:t> :</a:t>
            </a:r>
            <a:r>
              <a:rPr lang="fr-FR" dirty="0"/>
              <a:t> </a:t>
            </a:r>
            <a:r>
              <a:rPr lang="fr-FR" i="1" dirty="0"/>
              <a:t>Pour durer, pour être audité, pour collaborer.</a:t>
            </a:r>
            <a:br>
              <a:rPr lang="fr-FR" dirty="0"/>
            </a:br>
            <a:r>
              <a:rPr lang="fr-FR" b="1" dirty="0"/>
              <a:t>Visuel :</a:t>
            </a:r>
            <a:r>
              <a:rPr lang="fr-FR" dirty="0"/>
              <a:t> trois piliers : 🧱 Confiance – 🌍 Ouverture – 🧭 Pérennité</a:t>
            </a:r>
            <a:br>
              <a:rPr lang="fr-FR" dirty="0"/>
            </a:br>
            <a:r>
              <a:rPr lang="fr-FR" dirty="0"/>
              <a:t>🎙️ Explique les motivations stratégiques : long </a:t>
            </a:r>
            <a:r>
              <a:rPr lang="fr-FR" dirty="0" err="1"/>
              <a:t>term</a:t>
            </a:r>
            <a:r>
              <a:rPr lang="fr-FR" dirty="0"/>
              <a:t> open </a:t>
            </a:r>
            <a:r>
              <a:rPr lang="fr-FR" dirty="0" err="1"/>
              <a:t>governance</a:t>
            </a:r>
            <a:r>
              <a:rPr lang="fr-FR" dirty="0"/>
              <a:t>, visibilité, crédibilité.</a:t>
            </a:r>
          </a:p>
        </p:txBody>
      </p:sp>
      <p:sp>
        <p:nvSpPr>
          <p:cNvPr id="4" name="Espace réservé du numéro de diapositive 3">
            <a:extLst>
              <a:ext uri="{FF2B5EF4-FFF2-40B4-BE49-F238E27FC236}">
                <a16:creationId xmlns:a16="http://schemas.microsoft.com/office/drawing/2014/main" id="{7B447FB5-747C-E743-BCA1-4BEF363A1FAD}"/>
              </a:ext>
            </a:extLst>
          </p:cNvPr>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4114385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63D02-67D7-00D8-C882-3078C28C7E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B790922-1E88-0065-2F3C-C5FB579BFD4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27EE3D-9B53-4703-4167-976C5B83288B}"/>
              </a:ext>
            </a:extLst>
          </p:cNvPr>
          <p:cNvSpPr>
            <a:spLocks noGrp="1"/>
          </p:cNvSpPr>
          <p:nvPr>
            <p:ph type="body" idx="1"/>
          </p:nvPr>
        </p:nvSpPr>
        <p:spPr/>
        <p:txBody>
          <a:bodyPr/>
          <a:lstStyle/>
          <a:p>
            <a:r>
              <a:rPr lang="fr-FR" b="1" dirty="0"/>
              <a:t>Titre :</a:t>
            </a:r>
            <a:r>
              <a:rPr lang="fr-FR" dirty="0"/>
              <a:t> “Comment on entre dans la CNCF ?”</a:t>
            </a:r>
            <a:br>
              <a:rPr lang="fr-FR" dirty="0"/>
            </a:br>
            <a:r>
              <a:rPr lang="fr-FR" b="1" dirty="0" err="1"/>
              <a:t>Punchline</a:t>
            </a:r>
            <a:r>
              <a:rPr lang="fr-FR" b="1" dirty="0"/>
              <a:t> :</a:t>
            </a:r>
            <a:r>
              <a:rPr lang="fr-FR" dirty="0"/>
              <a:t> </a:t>
            </a:r>
            <a:r>
              <a:rPr lang="fr-FR" i="1" dirty="0"/>
              <a:t>Pas un simple clic sur “</a:t>
            </a:r>
            <a:r>
              <a:rPr lang="fr-FR" i="1" dirty="0" err="1"/>
              <a:t>Submit</a:t>
            </a:r>
            <a:r>
              <a:rPr lang="fr-FR" i="1" dirty="0"/>
              <a:t> </a:t>
            </a:r>
            <a:r>
              <a:rPr lang="fr-FR" i="1" dirty="0" err="1"/>
              <a:t>project</a:t>
            </a:r>
            <a:r>
              <a:rPr lang="fr-FR" i="1" dirty="0"/>
              <a:t>” 😅</a:t>
            </a:r>
            <a:br>
              <a:rPr lang="fr-FR" dirty="0"/>
            </a:br>
            <a:r>
              <a:rPr lang="fr-FR" b="1" dirty="0"/>
              <a:t>Visuel :</a:t>
            </a:r>
            <a:r>
              <a:rPr lang="fr-FR" dirty="0"/>
              <a:t> pipeline “</a:t>
            </a:r>
            <a:r>
              <a:rPr lang="fr-FR" dirty="0" err="1"/>
              <a:t>Sandbox</a:t>
            </a:r>
            <a:r>
              <a:rPr lang="fr-FR" dirty="0"/>
              <a:t> → Incubation → Graduation” avec icônes “</a:t>
            </a:r>
            <a:r>
              <a:rPr lang="fr-FR" dirty="0" err="1"/>
              <a:t>legal</a:t>
            </a:r>
            <a:r>
              <a:rPr lang="fr-FR" dirty="0"/>
              <a:t> check”, “due diligence”, “</a:t>
            </a:r>
            <a:r>
              <a:rPr lang="fr-FR" dirty="0" err="1"/>
              <a:t>governance</a:t>
            </a:r>
            <a:r>
              <a:rPr lang="fr-FR" dirty="0"/>
              <a:t>”.</a:t>
            </a:r>
            <a:br>
              <a:rPr lang="fr-FR" dirty="0"/>
            </a:br>
            <a:r>
              <a:rPr lang="fr-FR" dirty="0"/>
              <a:t>🎙️ Raconte le parcours : dossier, TOC </a:t>
            </a:r>
            <a:r>
              <a:rPr lang="fr-FR" dirty="0" err="1"/>
              <a:t>review</a:t>
            </a:r>
            <a:r>
              <a:rPr lang="fr-FR" dirty="0"/>
              <a:t>, échanges avec Linux </a:t>
            </a:r>
            <a:r>
              <a:rPr lang="fr-FR" dirty="0" err="1"/>
              <a:t>Foundation</a:t>
            </a:r>
            <a:r>
              <a:rPr lang="fr-FR" dirty="0"/>
              <a:t>, charte, signature CLA.</a:t>
            </a:r>
          </a:p>
        </p:txBody>
      </p:sp>
      <p:sp>
        <p:nvSpPr>
          <p:cNvPr id="4" name="Espace réservé du numéro de diapositive 3">
            <a:extLst>
              <a:ext uri="{FF2B5EF4-FFF2-40B4-BE49-F238E27FC236}">
                <a16:creationId xmlns:a16="http://schemas.microsoft.com/office/drawing/2014/main" id="{18FE997D-E539-36EA-C509-46CAE7208BC9}"/>
              </a:ext>
            </a:extLst>
          </p:cNvPr>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902106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18/10/2025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18/10/2025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ncf/sandbox" TargetMode="External"/><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cncf/sandbox" TargetMode="External"/><Relationship Id="rId5" Type="http://schemas.openxmlformats.org/officeDocument/2006/relationships/image" Target="../media/image6.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ncf/toc?utm_source=chatgpt.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hyperlink" Target="https://tag-runtime.cncf.io/" TargetMode="External"/><Relationship Id="rId13" Type="http://schemas.openxmlformats.org/officeDocument/2006/relationships/image" Target="../media/image6.png"/><Relationship Id="rId3" Type="http://schemas.openxmlformats.org/officeDocument/2006/relationships/hyperlink" Target="https://tag-app-delivery.cncf.io/?utm_source=chatgpt.com" TargetMode="External"/><Relationship Id="rId7" Type="http://schemas.openxmlformats.org/officeDocument/2006/relationships/hyperlink" Target="https://tag-runtime.cncf.io/?utm_source=chatgpt.com" TargetMode="External"/><Relationship Id="rId12" Type="http://schemas.openxmlformats.org/officeDocument/2006/relationships/image" Target="../media/image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tag-security.cncf.io/" TargetMode="External"/><Relationship Id="rId11" Type="http://schemas.openxmlformats.org/officeDocument/2006/relationships/image" Target="../media/image1.png"/><Relationship Id="rId5" Type="http://schemas.openxmlformats.org/officeDocument/2006/relationships/hyperlink" Target="https://tag-security.cncf.io/?utm_source=chatgpt.com" TargetMode="External"/><Relationship Id="rId10" Type="http://schemas.openxmlformats.org/officeDocument/2006/relationships/hyperlink" Target="https://lists.cncf.io/g/cncf-tag-network/subgroups?utm_source=chatgpt.com" TargetMode="External"/><Relationship Id="rId4" Type="http://schemas.openxmlformats.org/officeDocument/2006/relationships/hyperlink" Target="https://tag-app-delivery.cncf.io/" TargetMode="External"/><Relationship Id="rId9" Type="http://schemas.openxmlformats.org/officeDocument/2006/relationships/hyperlink" Target="https://github.com/cncf/tag-network?utm_source=chatgpt.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9.xml"/><Relationship Id="rId16" Type="http://schemas.openxmlformats.org/officeDocument/2006/relationships/image" Target="../media/image28.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4.jpe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4.jpe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6.png"/><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xaFrance/SlimFaas" TargetMode="Externa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bin"/><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sv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cncf.i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0" y="5392969"/>
            <a:ext cx="721335" cy="721335"/>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299360" y="4558102"/>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914841" y="1951378"/>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20814" y="5191834"/>
            <a:ext cx="4925795" cy="584775"/>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p:txBody>
      </p:sp>
      <p:pic>
        <p:nvPicPr>
          <p:cNvPr id="8" name="Image 7">
            <a:extLst>
              <a:ext uri="{FF2B5EF4-FFF2-40B4-BE49-F238E27FC236}">
                <a16:creationId xmlns:a16="http://schemas.microsoft.com/office/drawing/2014/main" id="{D82B3BDB-D76D-A4D7-D57D-43053D66F9A5}"/>
              </a:ext>
            </a:extLst>
          </p:cNvPr>
          <p:cNvPicPr>
            <a:picLocks noChangeAspect="1"/>
          </p:cNvPicPr>
          <p:nvPr/>
        </p:nvPicPr>
        <p:blipFill>
          <a:blip r:embed="rId6"/>
          <a:stretch>
            <a:fillRect/>
          </a:stretch>
        </p:blipFill>
        <p:spPr>
          <a:xfrm>
            <a:off x="8622751" y="3854562"/>
            <a:ext cx="2087004" cy="1312793"/>
          </a:xfrm>
          <a:prstGeom prst="rect">
            <a:avLst/>
          </a:prstGeom>
        </p:spPr>
      </p:pic>
      <p:pic>
        <p:nvPicPr>
          <p:cNvPr id="4098" name="Picture 2">
            <a:extLst>
              <a:ext uri="{FF2B5EF4-FFF2-40B4-BE49-F238E27FC236}">
                <a16:creationId xmlns:a16="http://schemas.microsoft.com/office/drawing/2014/main" id="{50FE87DE-1E34-AC67-DAA3-9955D2E44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3773" y="3405626"/>
            <a:ext cx="1761729" cy="176172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30BE9F8-EE1B-193A-B4DA-CF5DC239CA08}"/>
              </a:ext>
            </a:extLst>
          </p:cNvPr>
          <p:cNvSpPr txBox="1"/>
          <p:nvPr/>
        </p:nvSpPr>
        <p:spPr>
          <a:xfrm>
            <a:off x="5089841" y="505613"/>
            <a:ext cx="6798365" cy="2862322"/>
          </a:xfrm>
          <a:prstGeom prst="rect">
            <a:avLst/>
          </a:prstGeom>
          <a:noFill/>
        </p:spPr>
        <p:txBody>
          <a:bodyPr wrap="square">
            <a:spAutoFit/>
          </a:bodyPr>
          <a:lstStyle/>
          <a:p>
            <a:r>
              <a:rPr lang="fr-FR" sz="3600" b="1" dirty="0">
                <a:solidFill>
                  <a:srgbClr val="00008F"/>
                </a:solidFill>
              </a:rPr>
              <a:t>Grâce à </a:t>
            </a:r>
            <a:r>
              <a:rPr lang="fr-FR" sz="3600" b="1" dirty="0" err="1">
                <a:solidFill>
                  <a:srgbClr val="FF0000"/>
                </a:solidFill>
              </a:rPr>
              <a:t>SlimFaas</a:t>
            </a:r>
            <a:r>
              <a:rPr lang="fr-FR" sz="3600" b="1" dirty="0">
                <a:solidFill>
                  <a:srgbClr val="00008F"/>
                </a:solidFill>
              </a:rPr>
              <a:t>, vous avez perdu du</a:t>
            </a:r>
            <a:r>
              <a:rPr lang="fr-FR" sz="3600" b="1" dirty="0">
                <a:solidFill>
                  <a:srgbClr val="0000FF"/>
                </a:solidFill>
              </a:rPr>
              <a:t> </a:t>
            </a:r>
            <a:r>
              <a:rPr lang="fr-FR" sz="3600" b="1" dirty="0">
                <a:solidFill>
                  <a:srgbClr val="00008F"/>
                </a:solidFill>
              </a:rPr>
              <a:t>poids</a:t>
            </a:r>
            <a:r>
              <a:rPr lang="fr-FR" sz="3600" b="1" dirty="0">
                <a:solidFill>
                  <a:srgbClr val="FF0000"/>
                </a:solidFill>
              </a:rPr>
              <a:t> </a:t>
            </a:r>
            <a:r>
              <a:rPr lang="fr-FR" sz="3600" b="1" dirty="0">
                <a:solidFill>
                  <a:srgbClr val="00008F"/>
                </a:solidFill>
              </a:rPr>
              <a:t>sur</a:t>
            </a:r>
            <a:r>
              <a:rPr lang="fr-FR" sz="3600" b="1" dirty="0">
                <a:solidFill>
                  <a:srgbClr val="FF0000"/>
                </a:solidFill>
              </a:rPr>
              <a:t> Kubernetes </a:t>
            </a:r>
            <a:r>
              <a:rPr lang="fr-FR" sz="3600" b="1" dirty="0">
                <a:solidFill>
                  <a:srgbClr val="00008F"/>
                </a:solidFill>
              </a:rPr>
              <a:t>? </a:t>
            </a:r>
          </a:p>
          <a:p>
            <a:endParaRPr lang="fr-FR" sz="3600" b="1" dirty="0">
              <a:solidFill>
                <a:srgbClr val="00008F"/>
              </a:solidFill>
            </a:endParaRPr>
          </a:p>
          <a:p>
            <a:r>
              <a:rPr lang="fr-FR" sz="3600" b="1" dirty="0">
                <a:solidFill>
                  <a:srgbClr val="00008F"/>
                </a:solidFill>
              </a:rPr>
              <a:t>Maintenant, découvrez comment </a:t>
            </a:r>
            <a:r>
              <a:rPr lang="fr-FR" sz="3600" b="1" dirty="0" err="1">
                <a:solidFill>
                  <a:srgbClr val="FF0000"/>
                </a:solidFill>
              </a:rPr>
              <a:t>SlimFaas</a:t>
            </a:r>
            <a:r>
              <a:rPr lang="fr-FR" sz="3600" b="1" dirty="0">
                <a:solidFill>
                  <a:srgbClr val="00008F"/>
                </a:solidFill>
              </a:rPr>
              <a:t> en a</a:t>
            </a:r>
            <a:r>
              <a:rPr lang="fr-FR" sz="3600" b="1" dirty="0">
                <a:solidFill>
                  <a:srgbClr val="0000FF"/>
                </a:solidFill>
              </a:rPr>
              <a:t> </a:t>
            </a:r>
            <a:r>
              <a:rPr lang="fr-FR" sz="3600" b="1" dirty="0">
                <a:solidFill>
                  <a:srgbClr val="00008F"/>
                </a:solidFill>
              </a:rPr>
              <a:t>pris !</a:t>
            </a:r>
          </a:p>
        </p:txBody>
      </p:sp>
      <p:pic>
        <p:nvPicPr>
          <p:cNvPr id="4" name="Picture 2">
            <a:extLst>
              <a:ext uri="{FF2B5EF4-FFF2-40B4-BE49-F238E27FC236}">
                <a16:creationId xmlns:a16="http://schemas.microsoft.com/office/drawing/2014/main" id="{7A291B21-8C33-D155-A4C6-221C83B5F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1358" y="5561928"/>
            <a:ext cx="2759823" cy="520700"/>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71A"/>
        </a:solidFill>
        <a:effectLst/>
      </p:bgPr>
    </p:bg>
    <p:spTree>
      <p:nvGrpSpPr>
        <p:cNvPr id="1" name="">
          <a:extLst>
            <a:ext uri="{FF2B5EF4-FFF2-40B4-BE49-F238E27FC236}">
              <a16:creationId xmlns:a16="http://schemas.microsoft.com/office/drawing/2014/main" id="{8E51D026-D2D6-F9B5-D08C-528CEEB41575}"/>
            </a:ext>
          </a:extLst>
        </p:cNvPr>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7B4D4B1B-5C72-9B61-4C02-5CB4E6CD991B}"/>
              </a:ext>
            </a:extLst>
          </p:cNvPr>
          <p:cNvPicPr>
            <a:picLocks noGrp="1" noChangeAspect="1"/>
          </p:cNvPicPr>
          <p:nvPr>
            <p:ph idx="1"/>
          </p:nvPr>
        </p:nvPicPr>
        <p:blipFill>
          <a:blip r:embed="rId3"/>
          <a:stretch>
            <a:fillRect/>
          </a:stretch>
        </p:blipFill>
        <p:spPr>
          <a:xfrm>
            <a:off x="3644348" y="774269"/>
            <a:ext cx="4161182" cy="6241781"/>
          </a:xfrm>
        </p:spPr>
      </p:pic>
      <p:sp>
        <p:nvSpPr>
          <p:cNvPr id="4" name="Rectangle 3">
            <a:extLst>
              <a:ext uri="{FF2B5EF4-FFF2-40B4-BE49-F238E27FC236}">
                <a16:creationId xmlns:a16="http://schemas.microsoft.com/office/drawing/2014/main" id="{974C82DA-B6B8-12C8-068F-7FC30D96773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4158A2E5-B682-D432-0950-A3E6BB683069}"/>
              </a:ext>
            </a:extLst>
          </p:cNvPr>
          <p:cNvSpPr txBox="1"/>
          <p:nvPr/>
        </p:nvSpPr>
        <p:spPr>
          <a:xfrm>
            <a:off x="-385036" y="6488668"/>
            <a:ext cx="4425963" cy="369332"/>
          </a:xfrm>
          <a:prstGeom prst="rect">
            <a:avLst/>
          </a:prstGeom>
          <a:solidFill>
            <a:srgbClr val="121719"/>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38F9A3E-60ED-BE04-CF32-47B34CB483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F003E1B-6C17-9892-2390-672AF7692A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95774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E4642-E223-5382-9CDB-F20087E8EC3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228DE80-5E90-02E3-2555-7A8055B73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44" y="-840660"/>
            <a:ext cx="13363617" cy="8909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99A4C4-29C1-1218-8334-B74FBB64FB62}"/>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5" name="TextBox 35">
            <a:extLst>
              <a:ext uri="{FF2B5EF4-FFF2-40B4-BE49-F238E27FC236}">
                <a16:creationId xmlns:a16="http://schemas.microsoft.com/office/drawing/2014/main" id="{880364BF-57F2-108A-355B-FCC310FDB52C}"/>
              </a:ext>
            </a:extLst>
          </p:cNvPr>
          <p:cNvSpPr txBox="1"/>
          <p:nvPr/>
        </p:nvSpPr>
        <p:spPr>
          <a:xfrm>
            <a:off x="-385036" y="6488668"/>
            <a:ext cx="4425963" cy="369332"/>
          </a:xfrm>
          <a:prstGeom prst="rect">
            <a:avLst/>
          </a:prstGeom>
          <a:no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F89484E-5B21-8A75-7FFE-1C20314F0E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4F7700D8-C6ED-795E-8AD6-79967DA7E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914"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6510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01186-6E90-3B8B-484D-FD899F2ECBF5}"/>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EA1BB43-5A54-CFFE-3743-4716038A12C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1D9164E-07D9-8145-AAE8-47EE44821B7D}"/>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processus d’admission</a:t>
            </a:r>
          </a:p>
        </p:txBody>
      </p:sp>
      <p:sp>
        <p:nvSpPr>
          <p:cNvPr id="6" name="ZoneTexte 5">
            <a:extLst>
              <a:ext uri="{FF2B5EF4-FFF2-40B4-BE49-F238E27FC236}">
                <a16:creationId xmlns:a16="http://schemas.microsoft.com/office/drawing/2014/main" id="{6272BECF-EA47-3423-4F71-2D986D8139EA}"/>
              </a:ext>
            </a:extLst>
          </p:cNvPr>
          <p:cNvSpPr txBox="1"/>
          <p:nvPr/>
        </p:nvSpPr>
        <p:spPr>
          <a:xfrm>
            <a:off x="1550958" y="4746381"/>
            <a:ext cx="9885214" cy="830997"/>
          </a:xfrm>
          <a:prstGeom prst="rect">
            <a:avLst/>
          </a:prstGeom>
          <a:noFill/>
        </p:spPr>
        <p:txBody>
          <a:bodyPr wrap="square">
            <a:spAutoFit/>
          </a:bodyPr>
          <a:lstStyle/>
          <a:p>
            <a:r>
              <a:rPr lang="fr-FR" sz="4800" dirty="0">
                <a:hlinkClick r:id="rId3"/>
              </a:rPr>
              <a:t>https://github.com/cncf/sandbox</a:t>
            </a:r>
            <a:endParaRPr lang="fr-FR" sz="4800" dirty="0"/>
          </a:p>
        </p:txBody>
      </p:sp>
      <p:sp>
        <p:nvSpPr>
          <p:cNvPr id="7" name="TextBox 35">
            <a:extLst>
              <a:ext uri="{FF2B5EF4-FFF2-40B4-BE49-F238E27FC236}">
                <a16:creationId xmlns:a16="http://schemas.microsoft.com/office/drawing/2014/main" id="{23E175E8-8C1B-10D0-F1D1-D078FD86539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8" name="Graphique 7">
            <a:extLst>
              <a:ext uri="{FF2B5EF4-FFF2-40B4-BE49-F238E27FC236}">
                <a16:creationId xmlns:a16="http://schemas.microsoft.com/office/drawing/2014/main" id="{AEA36625-66E4-9AC5-8C7E-2391C552D1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D935F40E-F5BC-B80A-7DBA-C2938FB77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2" name="Image 1">
            <a:extLst>
              <a:ext uri="{FF2B5EF4-FFF2-40B4-BE49-F238E27FC236}">
                <a16:creationId xmlns:a16="http://schemas.microsoft.com/office/drawing/2014/main" id="{2EB25263-E8B4-2CA2-E531-C74F9C90B40E}"/>
              </a:ext>
            </a:extLst>
          </p:cNvPr>
          <p:cNvPicPr>
            <a:picLocks noChangeAspect="1"/>
          </p:cNvPicPr>
          <p:nvPr/>
        </p:nvPicPr>
        <p:blipFill>
          <a:blip r:embed="rId7"/>
          <a:stretch>
            <a:fillRect/>
          </a:stretch>
        </p:blipFill>
        <p:spPr>
          <a:xfrm>
            <a:off x="3670851" y="1574151"/>
            <a:ext cx="4315467" cy="2714568"/>
          </a:xfrm>
          <a:prstGeom prst="rect">
            <a:avLst/>
          </a:prstGeom>
        </p:spPr>
      </p:pic>
    </p:spTree>
    <p:extLst>
      <p:ext uri="{BB962C8B-B14F-4D97-AF65-F5344CB8AC3E}">
        <p14:creationId xmlns:p14="http://schemas.microsoft.com/office/powerpoint/2010/main" val="25277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726B-DA3F-E512-5B0F-C55B28554B20}"/>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094218C-D10B-AF2A-094A-2A17986D25BA}"/>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11AE96F0-3BEF-81D5-AE97-0361C08F54FE}"/>
              </a:ext>
            </a:extLst>
          </p:cNvPr>
          <p:cNvSpPr/>
          <p:nvPr/>
        </p:nvSpPr>
        <p:spPr>
          <a:xfrm>
            <a:off x="-2" y="0"/>
            <a:ext cx="7986319"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oblige à porter</a:t>
            </a:r>
          </a:p>
        </p:txBody>
      </p:sp>
      <p:sp>
        <p:nvSpPr>
          <p:cNvPr id="5" name="TextBox 35">
            <a:extLst>
              <a:ext uri="{FF2B5EF4-FFF2-40B4-BE49-F238E27FC236}">
                <a16:creationId xmlns:a16="http://schemas.microsoft.com/office/drawing/2014/main" id="{192AB8BD-86FA-D30A-F223-8BD317A1B7BD}"/>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E3E04828-D5B4-C8CF-3A00-81F31749CD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17CF9F24-7A5F-8210-F2A2-74BC16B87E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2" name="ZoneTexte 1">
            <a:extLst>
              <a:ext uri="{FF2B5EF4-FFF2-40B4-BE49-F238E27FC236}">
                <a16:creationId xmlns:a16="http://schemas.microsoft.com/office/drawing/2014/main" id="{4E3E5EA6-CA24-8915-A0EC-2013C43F892E}"/>
              </a:ext>
            </a:extLst>
          </p:cNvPr>
          <p:cNvSpPr txBox="1"/>
          <p:nvPr/>
        </p:nvSpPr>
        <p:spPr>
          <a:xfrm>
            <a:off x="1550958" y="4746381"/>
            <a:ext cx="9885214" cy="830997"/>
          </a:xfrm>
          <a:prstGeom prst="rect">
            <a:avLst/>
          </a:prstGeom>
          <a:noFill/>
        </p:spPr>
        <p:txBody>
          <a:bodyPr wrap="square">
            <a:spAutoFit/>
          </a:bodyPr>
          <a:lstStyle/>
          <a:p>
            <a:r>
              <a:rPr lang="fr-FR" sz="4800" dirty="0">
                <a:hlinkClick r:id="rId6"/>
              </a:rPr>
              <a:t>https://github.com/cncf/sandbox</a:t>
            </a:r>
            <a:endParaRPr lang="fr-FR" sz="4800" dirty="0"/>
          </a:p>
        </p:txBody>
      </p:sp>
      <p:pic>
        <p:nvPicPr>
          <p:cNvPr id="8" name="Image 7">
            <a:extLst>
              <a:ext uri="{FF2B5EF4-FFF2-40B4-BE49-F238E27FC236}">
                <a16:creationId xmlns:a16="http://schemas.microsoft.com/office/drawing/2014/main" id="{25CD402C-103D-38E0-95F0-B596E36CB006}"/>
              </a:ext>
            </a:extLst>
          </p:cNvPr>
          <p:cNvPicPr>
            <a:picLocks noChangeAspect="1"/>
          </p:cNvPicPr>
          <p:nvPr/>
        </p:nvPicPr>
        <p:blipFill>
          <a:blip r:embed="rId7"/>
          <a:stretch>
            <a:fillRect/>
          </a:stretch>
        </p:blipFill>
        <p:spPr>
          <a:xfrm>
            <a:off x="3670851" y="1574151"/>
            <a:ext cx="4315467" cy="2714568"/>
          </a:xfrm>
          <a:prstGeom prst="rect">
            <a:avLst/>
          </a:prstGeom>
        </p:spPr>
      </p:pic>
    </p:spTree>
    <p:extLst>
      <p:ext uri="{BB962C8B-B14F-4D97-AF65-F5344CB8AC3E}">
        <p14:creationId xmlns:p14="http://schemas.microsoft.com/office/powerpoint/2010/main" val="428033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56EB-7C8B-086C-F5BE-6E2991BBC9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1EF972-D915-FEB2-8304-07A68F37356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1724358-CE95-F80E-23C9-AB85FD8353EF}"/>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AB6CD860-AEAE-583A-216C-D453151DE6E0}"/>
              </a:ext>
            </a:extLst>
          </p:cNvPr>
          <p:cNvSpPr/>
          <p:nvPr/>
        </p:nvSpPr>
        <p:spPr>
          <a:xfrm>
            <a:off x="-1" y="0"/>
            <a:ext cx="6930888"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que la CNCF nous apporte</a:t>
            </a:r>
          </a:p>
        </p:txBody>
      </p:sp>
      <p:sp>
        <p:nvSpPr>
          <p:cNvPr id="5" name="TextBox 35">
            <a:extLst>
              <a:ext uri="{FF2B5EF4-FFF2-40B4-BE49-F238E27FC236}">
                <a16:creationId xmlns:a16="http://schemas.microsoft.com/office/drawing/2014/main" id="{F207655E-5759-F323-7616-23F2A292939F}"/>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ACB8239-9E3C-B4C2-BC25-582FF17D48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FCB5F0E-5FE2-49A5-0FA3-4DA646DEF9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79750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81C36-2FF5-5237-9205-A1265CF1A50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79FB083-797D-751F-1D8D-2655251374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E015E50-A364-7550-1A56-6340EEDFDA7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D33F477C-DF90-1FD0-F38C-A6F07B48F07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SlimFaas</a:t>
            </a:r>
            <a:r>
              <a:rPr lang="fr-FR" sz="4000" dirty="0"/>
              <a:t> avant / après CNCF</a:t>
            </a:r>
          </a:p>
        </p:txBody>
      </p:sp>
      <p:sp>
        <p:nvSpPr>
          <p:cNvPr id="5" name="TextBox 35">
            <a:extLst>
              <a:ext uri="{FF2B5EF4-FFF2-40B4-BE49-F238E27FC236}">
                <a16:creationId xmlns:a16="http://schemas.microsoft.com/office/drawing/2014/main" id="{0152118F-58C5-A96F-BD9B-646036205D9A}"/>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DDA19A43-EA64-4EC7-97FA-D210B943A5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2ED1FF8A-8613-2381-9877-9C446A685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495226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CD19A-DFBF-9D9A-6949-A57D76C187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2F0D087-30B3-7124-1C0C-8593451D461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59D0314-8625-F315-CD3C-DCDDF116C791}"/>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C1AB68E-E713-80FA-2BBB-F8FD3324B843}"/>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Les nouvelles fonctionnalités</a:t>
            </a:r>
          </a:p>
        </p:txBody>
      </p:sp>
      <p:sp>
        <p:nvSpPr>
          <p:cNvPr id="5" name="TextBox 35">
            <a:extLst>
              <a:ext uri="{FF2B5EF4-FFF2-40B4-BE49-F238E27FC236}">
                <a16:creationId xmlns:a16="http://schemas.microsoft.com/office/drawing/2014/main" id="{508BDEEA-A7A7-B6D7-C1B3-14FE98DDCA19}"/>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885389B4-D6D6-082C-BE09-A901C2D87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5F31770-C8DB-EA12-2A9D-4DEE3DD9C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164610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5CF3F-CCE6-2088-D52B-144114BDFA2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E74FC6-4F6C-92B9-49A0-22019F60A79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3FF33D9-94C1-CD22-C3ED-FC3DE4A1A0FF}"/>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1995CF80-4EA1-FC7B-22D4-8AA4CAE6316F}"/>
              </a:ext>
            </a:extLst>
          </p:cNvPr>
          <p:cNvSpPr/>
          <p:nvPr/>
        </p:nvSpPr>
        <p:spPr>
          <a:xfrm>
            <a:off x="-2" y="0"/>
            <a:ext cx="792480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Après 20 ans… j’ai enfin compris</a:t>
            </a:r>
          </a:p>
        </p:txBody>
      </p:sp>
      <p:sp>
        <p:nvSpPr>
          <p:cNvPr id="5" name="TextBox 35">
            <a:extLst>
              <a:ext uri="{FF2B5EF4-FFF2-40B4-BE49-F238E27FC236}">
                <a16:creationId xmlns:a16="http://schemas.microsoft.com/office/drawing/2014/main" id="{1D04BB3E-8A67-EBFA-3056-9B082CE94BF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5CBD35E-1262-5453-0047-239829A27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BE9FF1A-267E-D991-E4D3-EC99DA29A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272905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580B-D38D-6B73-7EF0-07366E04D5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67F132-6ECD-90EE-6BB6-EBD8128764C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FD2F081-DC80-AF14-BED8-4CB5333AD3C5}"/>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272C3D39-E2D9-15D3-D687-E15821113745}"/>
              </a:ext>
            </a:extLst>
          </p:cNvPr>
          <p:cNvSpPr/>
          <p:nvPr/>
        </p:nvSpPr>
        <p:spPr>
          <a:xfrm>
            <a:off x="-2" y="0"/>
            <a:ext cx="8984975"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Rejoignez la salle de sport </a:t>
            </a:r>
            <a:r>
              <a:rPr lang="fr-FR" sz="4000" dirty="0" err="1"/>
              <a:t>SlimFaas</a:t>
            </a:r>
            <a:r>
              <a:rPr lang="fr-FR" sz="4000" dirty="0"/>
              <a:t> 💪</a:t>
            </a:r>
          </a:p>
        </p:txBody>
      </p:sp>
      <p:sp>
        <p:nvSpPr>
          <p:cNvPr id="5" name="TextBox 35">
            <a:extLst>
              <a:ext uri="{FF2B5EF4-FFF2-40B4-BE49-F238E27FC236}">
                <a16:creationId xmlns:a16="http://schemas.microsoft.com/office/drawing/2014/main" id="{A1EB9889-A102-9B5C-D150-91E9EC4B597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B0CFF62B-BC12-7CFE-7C01-E04BEEE0DA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07F198D7-899E-8299-681E-A46454F095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87753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117F-AEED-278D-FF88-825BB431B49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C2C2226-A080-C2CC-B495-91A4946C67F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0629324-9EB4-74D9-480C-FBB5132F9468}"/>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4A3F5B6D-F830-022F-3975-78F09E91FC11}"/>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Conclusion</a:t>
            </a:r>
          </a:p>
        </p:txBody>
      </p:sp>
      <p:sp>
        <p:nvSpPr>
          <p:cNvPr id="5" name="TextBox 35">
            <a:extLst>
              <a:ext uri="{FF2B5EF4-FFF2-40B4-BE49-F238E27FC236}">
                <a16:creationId xmlns:a16="http://schemas.microsoft.com/office/drawing/2014/main" id="{754F8338-06C9-3C12-7E88-C64B03C2A9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6F7B5AFF-CD70-70BF-0434-4B6D6B855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88AA6704-D404-8210-F9FC-FE544BA9B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93766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F46B6-7D53-05A9-F616-9E22FC0A1F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CA3993-FE69-3F75-5A86-49D5AD7A4D5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661FF681-4370-D14F-F1DE-5033A860F753}"/>
              </a:ext>
            </a:extLst>
          </p:cNvPr>
          <p:cNvSpPr txBox="1"/>
          <p:nvPr/>
        </p:nvSpPr>
        <p:spPr>
          <a:xfrm>
            <a:off x="2822713" y="2459504"/>
            <a:ext cx="6175512" cy="1938992"/>
          </a:xfrm>
          <a:prstGeom prst="rect">
            <a:avLst/>
          </a:prstGeom>
          <a:noFill/>
        </p:spPr>
        <p:txBody>
          <a:bodyPr wrap="square">
            <a:spAutoFit/>
          </a:bodyPr>
          <a:lstStyle/>
          <a:p>
            <a:r>
              <a:rPr lang="fr-FR" sz="4000" dirty="0"/>
              <a:t>“</a:t>
            </a:r>
            <a:r>
              <a:rPr lang="fr-FR" sz="4000" dirty="0" err="1"/>
              <a:t>SlimFaas</a:t>
            </a:r>
            <a:r>
              <a:rPr lang="fr-FR" sz="4000" dirty="0"/>
              <a:t> a pris du poids - et c’est une excellente nouvelle !”</a:t>
            </a:r>
          </a:p>
        </p:txBody>
      </p:sp>
    </p:spTree>
    <p:extLst>
      <p:ext uri="{BB962C8B-B14F-4D97-AF65-F5344CB8AC3E}">
        <p14:creationId xmlns:p14="http://schemas.microsoft.com/office/powerpoint/2010/main" val="255565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8FCA1-0E24-D687-307F-606879997A17}"/>
            </a:ext>
          </a:extLst>
        </p:cNvPr>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D6486D0C-BAE6-3EAE-52D5-8724246EEC67}"/>
              </a:ext>
            </a:extLst>
          </p:cNvPr>
          <p:cNvGraphicFramePr>
            <a:graphicFrameLocks noGrp="1"/>
          </p:cNvGraphicFramePr>
          <p:nvPr>
            <p:ph idx="1"/>
          </p:nvPr>
        </p:nvGraphicFramePr>
        <p:xfrm>
          <a:off x="973112" y="899015"/>
          <a:ext cx="9923872" cy="5525366"/>
        </p:xfrm>
        <a:graphic>
          <a:graphicData uri="http://schemas.openxmlformats.org/drawingml/2006/table">
            <a:tbl>
              <a:tblPr/>
              <a:tblGrid>
                <a:gridCol w="4961936">
                  <a:extLst>
                    <a:ext uri="{9D8B030D-6E8A-4147-A177-3AD203B41FA5}">
                      <a16:colId xmlns:a16="http://schemas.microsoft.com/office/drawing/2014/main" val="2617062702"/>
                    </a:ext>
                  </a:extLst>
                </a:gridCol>
                <a:gridCol w="4961936">
                  <a:extLst>
                    <a:ext uri="{9D8B030D-6E8A-4147-A177-3AD203B41FA5}">
                      <a16:colId xmlns:a16="http://schemas.microsoft.com/office/drawing/2014/main" val="169737361"/>
                    </a:ext>
                  </a:extLst>
                </a:gridCol>
              </a:tblGrid>
              <a:tr h="488419">
                <a:tc>
                  <a:txBody>
                    <a:bodyPr/>
                    <a:lstStyle/>
                    <a:p>
                      <a:pPr>
                        <a:buNone/>
                      </a:pPr>
                      <a:r>
                        <a:rPr lang="fr-FR" sz="3200" dirty="0"/>
                        <a:t>Nom</a:t>
                      </a:r>
                    </a:p>
                  </a:txBody>
                  <a:tcPr marL="16124" marR="16124" marT="8062" marB="8062" anchor="ctr">
                    <a:lnL>
                      <a:noFill/>
                    </a:lnL>
                    <a:lnR>
                      <a:noFill/>
                    </a:lnR>
                    <a:lnT>
                      <a:noFill/>
                    </a:lnT>
                    <a:lnB>
                      <a:noFill/>
                    </a:lnB>
                    <a:noFill/>
                  </a:tcPr>
                </a:tc>
                <a:tc>
                  <a:txBody>
                    <a:bodyPr/>
                    <a:lstStyle/>
                    <a:p>
                      <a:pPr>
                        <a:buNone/>
                      </a:pPr>
                      <a:r>
                        <a:rPr lang="fr-FR" sz="3200" dirty="0"/>
                        <a:t>Organisation / rôle</a:t>
                      </a:r>
                    </a:p>
                  </a:txBody>
                  <a:tcPr marL="16124" marR="16124" marT="8062" marB="8062" anchor="ctr">
                    <a:lnL>
                      <a:noFill/>
                    </a:lnL>
                    <a:lnR>
                      <a:noFill/>
                    </a:lnR>
                    <a:lnT>
                      <a:noFill/>
                    </a:lnT>
                    <a:lnB>
                      <a:noFill/>
                    </a:lnB>
                    <a:noFill/>
                  </a:tcPr>
                </a:tc>
                <a:extLst>
                  <a:ext uri="{0D108BD9-81ED-4DB2-BD59-A6C34878D82A}">
                    <a16:rowId xmlns:a16="http://schemas.microsoft.com/office/drawing/2014/main" val="761885977"/>
                  </a:ext>
                </a:extLst>
              </a:tr>
              <a:tr h="427367">
                <a:tc>
                  <a:txBody>
                    <a:bodyPr/>
                    <a:lstStyle/>
                    <a:p>
                      <a:pPr>
                        <a:buNone/>
                      </a:pPr>
                      <a:r>
                        <a:rPr lang="fr-FR" sz="1800" dirty="0"/>
                        <a:t>Alex </a:t>
                      </a:r>
                      <a:r>
                        <a:rPr lang="fr-FR" sz="1800" dirty="0" err="1"/>
                        <a:t>Chircop</a:t>
                      </a:r>
                      <a:r>
                        <a:rPr lang="fr-FR" sz="1800" dirty="0"/>
                        <a:t> (terme 3/4/2025-3/4/2027)</a:t>
                      </a:r>
                    </a:p>
                  </a:txBody>
                  <a:tcPr marL="16124" marR="16124" marT="8062" marB="8062" anchor="ctr">
                    <a:lnL>
                      <a:noFill/>
                    </a:lnL>
                    <a:lnR>
                      <a:noFill/>
                    </a:lnR>
                    <a:lnT>
                      <a:noFill/>
                    </a:lnT>
                    <a:lnB>
                      <a:noFill/>
                    </a:lnB>
                    <a:noFill/>
                  </a:tcPr>
                </a:tc>
                <a:tc>
                  <a:txBody>
                    <a:bodyPr/>
                    <a:lstStyle/>
                    <a:p>
                      <a:pPr>
                        <a:buNone/>
                      </a:pPr>
                      <a:r>
                        <a:rPr lang="fr-FR" sz="1800"/>
                        <a:t>Akamai – TOC-appointed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45151973"/>
                  </a:ext>
                </a:extLst>
              </a:tr>
              <a:tr h="427367">
                <a:tc>
                  <a:txBody>
                    <a:bodyPr/>
                    <a:lstStyle/>
                    <a:p>
                      <a:pPr>
                        <a:buNone/>
                      </a:pPr>
                      <a:r>
                        <a:rPr lang="fr-FR" sz="1800"/>
                        <a:t>Chad Beaudin (terme 3/4/2025-3/4/2027)</a:t>
                      </a:r>
                    </a:p>
                  </a:txBody>
                  <a:tcPr marL="16124" marR="16124" marT="8062" marB="8062" anchor="ctr">
                    <a:lnL>
                      <a:noFill/>
                    </a:lnL>
                    <a:lnR>
                      <a:noFill/>
                    </a:lnR>
                    <a:lnT>
                      <a:noFill/>
                    </a:lnT>
                    <a:lnB>
                      <a:noFill/>
                    </a:lnB>
                    <a:noFill/>
                  </a:tcPr>
                </a:tc>
                <a:tc>
                  <a:txBody>
                    <a:bodyPr/>
                    <a:lstStyle/>
                    <a:p>
                      <a:pPr>
                        <a:buNone/>
                      </a:pPr>
                      <a:r>
                        <a:rPr lang="fr-FR" sz="1800"/>
                        <a:t>Boeing – End-User-appointed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302748759"/>
                  </a:ext>
                </a:extLst>
              </a:tr>
              <a:tr h="427367">
                <a:tc>
                  <a:txBody>
                    <a:bodyPr/>
                    <a:lstStyle/>
                    <a:p>
                      <a:pPr>
                        <a:buNone/>
                      </a:pPr>
                      <a:r>
                        <a:rPr lang="fr-FR" sz="1800"/>
                        <a:t>Davanum Srinivas (terme 2/16/2024-2/16/2026)</a:t>
                      </a:r>
                    </a:p>
                  </a:txBody>
                  <a:tcPr marL="16124" marR="16124" marT="8062" marB="8062" anchor="ctr">
                    <a:lnL>
                      <a:noFill/>
                    </a:lnL>
                    <a:lnR>
                      <a:noFill/>
                    </a:lnR>
                    <a:lnT>
                      <a:noFill/>
                    </a:lnT>
                    <a:lnB>
                      <a:noFill/>
                    </a:lnB>
                    <a:noFill/>
                  </a:tcPr>
                </a:tc>
                <a:tc>
                  <a:txBody>
                    <a:bodyPr/>
                    <a:lstStyle/>
                    <a:p>
                      <a:pPr>
                        <a:buNone/>
                      </a:pPr>
                      <a:r>
                        <a:rPr lang="fr-FR" sz="1800" dirty="0" err="1"/>
                        <a:t>Nvidia</a:t>
                      </a:r>
                      <a:r>
                        <a:rPr lang="fr-FR" sz="1800" dirty="0"/>
                        <a:t> – TOC-</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243059608"/>
                  </a:ext>
                </a:extLst>
              </a:tr>
              <a:tr h="427367">
                <a:tc>
                  <a:txBody>
                    <a:bodyPr/>
                    <a:lstStyle/>
                    <a:p>
                      <a:pPr>
                        <a:buNone/>
                      </a:pPr>
                      <a:r>
                        <a:rPr lang="fr-FR" sz="1800"/>
                        <a:t>Emily Fox (terme 2/4/2024-3/4/2026)</a:t>
                      </a:r>
                    </a:p>
                  </a:txBody>
                  <a:tcPr marL="16124" marR="16124" marT="8062" marB="8062" anchor="ctr">
                    <a:lnL>
                      <a:noFill/>
                    </a:lnL>
                    <a:lnR>
                      <a:noFill/>
                    </a:lnR>
                    <a:lnT>
                      <a:noFill/>
                    </a:lnT>
                    <a:lnB>
                      <a:noFill/>
                    </a:lnB>
                    <a:noFill/>
                  </a:tcPr>
                </a:tc>
                <a:tc>
                  <a:txBody>
                    <a:bodyPr/>
                    <a:lstStyle/>
                    <a:p>
                      <a:pPr>
                        <a:buNone/>
                      </a:pPr>
                      <a:r>
                        <a:rPr lang="fr-FR" sz="1800"/>
                        <a:t>Red Hat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074318885"/>
                  </a:ext>
                </a:extLst>
              </a:tr>
              <a:tr h="747892">
                <a:tc>
                  <a:txBody>
                    <a:bodyPr/>
                    <a:lstStyle/>
                    <a:p>
                      <a:pPr>
                        <a:buNone/>
                      </a:pPr>
                      <a:r>
                        <a:rPr lang="fr-FR" sz="1800"/>
                        <a:t>Faseela K (terme 3/4/2025-3/4/2027)</a:t>
                      </a:r>
                    </a:p>
                  </a:txBody>
                  <a:tcPr marL="16124" marR="16124" marT="8062" marB="8062" anchor="ctr">
                    <a:lnL>
                      <a:noFill/>
                    </a:lnL>
                    <a:lnR>
                      <a:noFill/>
                    </a:lnR>
                    <a:lnT>
                      <a:noFill/>
                    </a:lnT>
                    <a:lnB>
                      <a:noFill/>
                    </a:lnB>
                    <a:noFill/>
                  </a:tcPr>
                </a:tc>
                <a:tc>
                  <a:txBody>
                    <a:bodyPr/>
                    <a:lstStyle/>
                    <a:p>
                      <a:pPr>
                        <a:buNone/>
                      </a:pPr>
                      <a:r>
                        <a:rPr lang="fr-FR" sz="1800"/>
                        <a:t>Ericsson Software Technology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4196393333"/>
                  </a:ext>
                </a:extLst>
              </a:tr>
              <a:tr h="427367">
                <a:tc>
                  <a:txBody>
                    <a:bodyPr/>
                    <a:lstStyle/>
                    <a:p>
                      <a:pPr>
                        <a:buNone/>
                      </a:pPr>
                      <a:r>
                        <a:rPr lang="fr-FR" sz="1800"/>
                        <a:t>Jeremy Rickard (terme 3/4/2025-3/4/2027)</a:t>
                      </a:r>
                    </a:p>
                  </a:txBody>
                  <a:tcPr marL="16124" marR="16124" marT="8062" marB="8062" anchor="ctr">
                    <a:lnL>
                      <a:noFill/>
                    </a:lnL>
                    <a:lnR>
                      <a:noFill/>
                    </a:lnR>
                    <a:lnT>
                      <a:noFill/>
                    </a:lnT>
                    <a:lnB>
                      <a:noFill/>
                    </a:lnB>
                    <a:noFill/>
                  </a:tcPr>
                </a:tc>
                <a:tc>
                  <a:txBody>
                    <a:bodyPr/>
                    <a:lstStyle/>
                    <a:p>
                      <a:pPr>
                        <a:buNone/>
                      </a:pPr>
                      <a:r>
                        <a:rPr lang="fr-FR" sz="1800"/>
                        <a:t>Microsoft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675726403"/>
                  </a:ext>
                </a:extLst>
              </a:tr>
              <a:tr h="427367">
                <a:tc>
                  <a:txBody>
                    <a:bodyPr/>
                    <a:lstStyle/>
                    <a:p>
                      <a:pPr>
                        <a:buNone/>
                      </a:pPr>
                      <a:r>
                        <a:rPr lang="fr-FR" sz="1800"/>
                        <a:t>Karena Angell (terme 3/4/2025-3/4/2027)</a:t>
                      </a:r>
                    </a:p>
                  </a:txBody>
                  <a:tcPr marL="16124" marR="16124" marT="8062" marB="8062" anchor="ctr">
                    <a:lnL>
                      <a:noFill/>
                    </a:lnL>
                    <a:lnR>
                      <a:noFill/>
                    </a:lnR>
                    <a:lnT>
                      <a:noFill/>
                    </a:lnT>
                    <a:lnB>
                      <a:noFill/>
                    </a:lnB>
                    <a:noFill/>
                  </a:tcPr>
                </a:tc>
                <a:tc>
                  <a:txBody>
                    <a:bodyPr/>
                    <a:lstStyle/>
                    <a:p>
                      <a:pPr>
                        <a:buNone/>
                      </a:pPr>
                      <a:r>
                        <a:rPr lang="fr-FR" sz="1800"/>
                        <a:t>Red Hat – TOC Chair,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049332190"/>
                  </a:ext>
                </a:extLst>
              </a:tr>
              <a:tr h="427367">
                <a:tc>
                  <a:txBody>
                    <a:bodyPr/>
                    <a:lstStyle/>
                    <a:p>
                      <a:pPr>
                        <a:buNone/>
                      </a:pPr>
                      <a:r>
                        <a:rPr lang="fr-FR" sz="1800"/>
                        <a:t>Katie Gamanji (terme 3/18/2022-2/4/2026)</a:t>
                      </a:r>
                    </a:p>
                  </a:txBody>
                  <a:tcPr marL="16124" marR="16124" marT="8062" marB="8062" anchor="ctr">
                    <a:lnL>
                      <a:noFill/>
                    </a:lnL>
                    <a:lnR>
                      <a:noFill/>
                    </a:lnR>
                    <a:lnT>
                      <a:noFill/>
                    </a:lnT>
                    <a:lnB>
                      <a:noFill/>
                    </a:lnB>
                    <a:noFill/>
                  </a:tcPr>
                </a:tc>
                <a:tc>
                  <a:txBody>
                    <a:bodyPr/>
                    <a:lstStyle/>
                    <a:p>
                      <a:pPr>
                        <a:buNone/>
                      </a:pPr>
                      <a:r>
                        <a:rPr lang="fr-FR" sz="1800"/>
                        <a:t>Apple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1121701816"/>
                  </a:ext>
                </a:extLst>
              </a:tr>
              <a:tr h="427367">
                <a:tc>
                  <a:txBody>
                    <a:bodyPr/>
                    <a:lstStyle/>
                    <a:p>
                      <a:pPr>
                        <a:buNone/>
                      </a:pPr>
                      <a:r>
                        <a:rPr lang="fr-FR" sz="1800"/>
                        <a:t>Kevin (Zefeng) Wang (terme 2/4/2024-2/4/2026)</a:t>
                      </a:r>
                    </a:p>
                  </a:txBody>
                  <a:tcPr marL="16124" marR="16124" marT="8062" marB="8062" anchor="ctr">
                    <a:lnL>
                      <a:noFill/>
                    </a:lnL>
                    <a:lnR>
                      <a:noFill/>
                    </a:lnR>
                    <a:lnT>
                      <a:noFill/>
                    </a:lnT>
                    <a:lnB>
                      <a:noFill/>
                    </a:lnB>
                    <a:noFill/>
                  </a:tcPr>
                </a:tc>
                <a:tc>
                  <a:txBody>
                    <a:bodyPr/>
                    <a:lstStyle/>
                    <a:p>
                      <a:pPr>
                        <a:buNone/>
                      </a:pPr>
                      <a:r>
                        <a:rPr lang="fr-FR" sz="1800"/>
                        <a:t>Huawei – Maintainer-appointed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180282185"/>
                  </a:ext>
                </a:extLst>
              </a:tr>
              <a:tr h="427367">
                <a:tc>
                  <a:txBody>
                    <a:bodyPr/>
                    <a:lstStyle/>
                    <a:p>
                      <a:pPr>
                        <a:buNone/>
                      </a:pPr>
                      <a:r>
                        <a:rPr lang="fr-FR" sz="1800"/>
                        <a:t>Lin Sun (terme 2/4/2024-2/4/2026)</a:t>
                      </a:r>
                    </a:p>
                  </a:txBody>
                  <a:tcPr marL="16124" marR="16124" marT="8062" marB="8062" anchor="ctr">
                    <a:lnL>
                      <a:noFill/>
                    </a:lnL>
                    <a:lnR>
                      <a:noFill/>
                    </a:lnR>
                    <a:lnT>
                      <a:noFill/>
                    </a:lnT>
                    <a:lnB>
                      <a:noFill/>
                    </a:lnB>
                    <a:noFill/>
                  </a:tcPr>
                </a:tc>
                <a:tc>
                  <a:txBody>
                    <a:bodyPr/>
                    <a:lstStyle/>
                    <a:p>
                      <a:pPr>
                        <a:buNone/>
                      </a:pPr>
                      <a:r>
                        <a:rPr lang="fr-FR" sz="1800"/>
                        <a:t>Solo.io – GB-appointed (</a:t>
                      </a:r>
                      <a:r>
                        <a:rPr lang="fr-FR" sz="1800">
                          <a:hlinkClick r:id="rId3" tooltip="cncf/toc: ⚖️ The CNCF Technical Oversight Committee ... - GitHub"/>
                        </a:rPr>
                        <a:t>GitHub</a:t>
                      </a:r>
                      <a:r>
                        <a:rPr lang="fr-FR" sz="1800"/>
                        <a:t>)</a:t>
                      </a:r>
                    </a:p>
                  </a:txBody>
                  <a:tcPr marL="16124" marR="16124" marT="8062" marB="8062" anchor="ctr">
                    <a:lnL>
                      <a:noFill/>
                    </a:lnL>
                    <a:lnR>
                      <a:noFill/>
                    </a:lnR>
                    <a:lnT>
                      <a:noFill/>
                    </a:lnT>
                    <a:lnB>
                      <a:noFill/>
                    </a:lnB>
                    <a:noFill/>
                  </a:tcPr>
                </a:tc>
                <a:extLst>
                  <a:ext uri="{0D108BD9-81ED-4DB2-BD59-A6C34878D82A}">
                    <a16:rowId xmlns:a16="http://schemas.microsoft.com/office/drawing/2014/main" val="3449511902"/>
                  </a:ext>
                </a:extLst>
              </a:tr>
              <a:tr h="427367">
                <a:tc>
                  <a:txBody>
                    <a:bodyPr/>
                    <a:lstStyle/>
                    <a:p>
                      <a:pPr>
                        <a:buNone/>
                      </a:pPr>
                      <a:r>
                        <a:rPr lang="fr-FR" sz="1800"/>
                        <a:t>Ricardo Rocha (terme 2/4/2024-2/4/2026)</a:t>
                      </a:r>
                    </a:p>
                  </a:txBody>
                  <a:tcPr marL="16124" marR="16124" marT="8062" marB="8062" anchor="ctr">
                    <a:lnL>
                      <a:noFill/>
                    </a:lnL>
                    <a:lnR>
                      <a:noFill/>
                    </a:lnR>
                    <a:lnT>
                      <a:noFill/>
                    </a:lnT>
                    <a:lnB>
                      <a:noFill/>
                    </a:lnB>
                    <a:noFill/>
                  </a:tcPr>
                </a:tc>
                <a:tc>
                  <a:txBody>
                    <a:bodyPr/>
                    <a:lstStyle/>
                    <a:p>
                      <a:pPr>
                        <a:buNone/>
                      </a:pPr>
                      <a:r>
                        <a:rPr lang="fr-FR" sz="1800" dirty="0"/>
                        <a:t>CERN – End-User-</a:t>
                      </a:r>
                      <a:r>
                        <a:rPr lang="fr-FR" sz="1800" dirty="0" err="1"/>
                        <a:t>appointed</a:t>
                      </a:r>
                      <a:r>
                        <a:rPr lang="fr-FR" sz="1800" dirty="0"/>
                        <a:t> (</a:t>
                      </a:r>
                      <a:r>
                        <a:rPr lang="fr-FR" sz="1800" dirty="0">
                          <a:hlinkClick r:id="rId3" tooltip="cncf/toc: ⚖️ The CNCF Technical Oversight Committee ... - GitHub"/>
                        </a:rPr>
                        <a:t>GitHub</a:t>
                      </a:r>
                      <a:r>
                        <a:rPr lang="fr-FR" sz="1800" dirty="0"/>
                        <a:t>)</a:t>
                      </a:r>
                    </a:p>
                  </a:txBody>
                  <a:tcPr marL="16124" marR="16124" marT="8062" marB="8062" anchor="ctr">
                    <a:lnL>
                      <a:noFill/>
                    </a:lnL>
                    <a:lnR>
                      <a:noFill/>
                    </a:lnR>
                    <a:lnT>
                      <a:noFill/>
                    </a:lnT>
                    <a:lnB>
                      <a:noFill/>
                    </a:lnB>
                    <a:noFill/>
                  </a:tcPr>
                </a:tc>
                <a:extLst>
                  <a:ext uri="{0D108BD9-81ED-4DB2-BD59-A6C34878D82A}">
                    <a16:rowId xmlns:a16="http://schemas.microsoft.com/office/drawing/2014/main" val="744135646"/>
                  </a:ext>
                </a:extLst>
              </a:tr>
            </a:tbl>
          </a:graphicData>
        </a:graphic>
      </p:graphicFrame>
      <p:sp>
        <p:nvSpPr>
          <p:cNvPr id="4" name="Rectangle 3">
            <a:extLst>
              <a:ext uri="{FF2B5EF4-FFF2-40B4-BE49-F238E27FC236}">
                <a16:creationId xmlns:a16="http://schemas.microsoft.com/office/drawing/2014/main" id="{5136CFE8-4179-8FD8-E14D-EF79D73CA8FC}"/>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69170DF2-B2C8-7722-98E4-5C8C2973FBD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F0B5CE-DCD5-D9E0-3118-4B632D9215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3A37B30E-3C67-1A8C-A38B-75213702A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2" name="ZoneTexte 11">
            <a:extLst>
              <a:ext uri="{FF2B5EF4-FFF2-40B4-BE49-F238E27FC236}">
                <a16:creationId xmlns:a16="http://schemas.microsoft.com/office/drawing/2014/main" id="{0D02057F-1009-CE8C-29B5-E33004B45816}"/>
              </a:ext>
            </a:extLst>
          </p:cNvPr>
          <p:cNvSpPr txBox="1"/>
          <p:nvPr/>
        </p:nvSpPr>
        <p:spPr>
          <a:xfrm>
            <a:off x="8499423" y="226814"/>
            <a:ext cx="2986790" cy="369332"/>
          </a:xfrm>
          <a:prstGeom prst="rect">
            <a:avLst/>
          </a:prstGeom>
          <a:noFill/>
        </p:spPr>
        <p:txBody>
          <a:bodyPr wrap="square">
            <a:spAutoFit/>
          </a:bodyPr>
          <a:lstStyle/>
          <a:p>
            <a:r>
              <a:rPr lang="fr-FR" dirty="0"/>
              <a:t>(mise à jour au 3 avril 2025)</a:t>
            </a:r>
          </a:p>
        </p:txBody>
      </p:sp>
    </p:spTree>
    <p:extLst>
      <p:ext uri="{BB962C8B-B14F-4D97-AF65-F5344CB8AC3E}">
        <p14:creationId xmlns:p14="http://schemas.microsoft.com/office/powerpoint/2010/main" val="422641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CFCAD-DA96-9F9F-1B1D-9AD4E8D27C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05D9E3-9C9F-9FF8-18C6-5458BA851A8C}"/>
              </a:ext>
            </a:extLst>
          </p:cNvPr>
          <p:cNvSpPr>
            <a:spLocks noGrp="1"/>
          </p:cNvSpPr>
          <p:nvPr>
            <p:ph type="title"/>
          </p:nvPr>
        </p:nvSpPr>
        <p:spPr/>
        <p:txBody>
          <a:bodyPr/>
          <a:lstStyle/>
          <a:p>
            <a:endParaRPr lang="fr-FR"/>
          </a:p>
        </p:txBody>
      </p:sp>
      <p:graphicFrame>
        <p:nvGraphicFramePr>
          <p:cNvPr id="9" name="Espace réservé du contenu 8">
            <a:extLst>
              <a:ext uri="{FF2B5EF4-FFF2-40B4-BE49-F238E27FC236}">
                <a16:creationId xmlns:a16="http://schemas.microsoft.com/office/drawing/2014/main" id="{B8FFDB19-AE49-1E97-40D9-CAC08E777A04}"/>
              </a:ext>
            </a:extLst>
          </p:cNvPr>
          <p:cNvGraphicFramePr>
            <a:graphicFrameLocks noGrp="1"/>
          </p:cNvGraphicFramePr>
          <p:nvPr>
            <p:ph idx="1"/>
          </p:nvPr>
        </p:nvGraphicFramePr>
        <p:xfrm>
          <a:off x="494675" y="952838"/>
          <a:ext cx="11242623" cy="5835480"/>
        </p:xfrm>
        <a:graphic>
          <a:graphicData uri="http://schemas.openxmlformats.org/drawingml/2006/table">
            <a:tbl>
              <a:tblPr>
                <a:tableStyleId>{638B1855-1B75-4FBE-930C-398BA8C253C6}</a:tableStyleId>
              </a:tblPr>
              <a:tblGrid>
                <a:gridCol w="3747541">
                  <a:extLst>
                    <a:ext uri="{9D8B030D-6E8A-4147-A177-3AD203B41FA5}">
                      <a16:colId xmlns:a16="http://schemas.microsoft.com/office/drawing/2014/main" val="715239867"/>
                    </a:ext>
                  </a:extLst>
                </a:gridCol>
                <a:gridCol w="3747541">
                  <a:extLst>
                    <a:ext uri="{9D8B030D-6E8A-4147-A177-3AD203B41FA5}">
                      <a16:colId xmlns:a16="http://schemas.microsoft.com/office/drawing/2014/main" val="2560111977"/>
                    </a:ext>
                  </a:extLst>
                </a:gridCol>
                <a:gridCol w="3747541">
                  <a:extLst>
                    <a:ext uri="{9D8B030D-6E8A-4147-A177-3AD203B41FA5}">
                      <a16:colId xmlns:a16="http://schemas.microsoft.com/office/drawing/2014/main" val="704555387"/>
                    </a:ext>
                  </a:extLst>
                </a:gridCol>
              </a:tblGrid>
              <a:tr h="527483">
                <a:tc>
                  <a:txBody>
                    <a:bodyPr/>
                    <a:lstStyle/>
                    <a:p>
                      <a:pPr>
                        <a:buNone/>
                      </a:pPr>
                      <a:r>
                        <a:rPr lang="fr-FR" sz="3600"/>
                        <a:t>TAG</a:t>
                      </a:r>
                    </a:p>
                  </a:txBody>
                  <a:tcPr marL="12459" marR="12459" marT="6230" marB="6230" anchor="ctr"/>
                </a:tc>
                <a:tc>
                  <a:txBody>
                    <a:bodyPr/>
                    <a:lstStyle/>
                    <a:p>
                      <a:pPr>
                        <a:buNone/>
                      </a:pPr>
                      <a:r>
                        <a:rPr lang="fr-FR" sz="3600" dirty="0"/>
                        <a:t>Domaine / Mission</a:t>
                      </a:r>
                    </a:p>
                  </a:txBody>
                  <a:tcPr marL="12459" marR="12459" marT="6230" marB="6230" anchor="ctr"/>
                </a:tc>
                <a:tc>
                  <a:txBody>
                    <a:bodyPr/>
                    <a:lstStyle/>
                    <a:p>
                      <a:pPr>
                        <a:buNone/>
                      </a:pPr>
                      <a:r>
                        <a:rPr lang="fr-FR" sz="3600" dirty="0"/>
                        <a:t>Lien</a:t>
                      </a:r>
                    </a:p>
                  </a:txBody>
                  <a:tcPr marL="12459" marR="12459" marT="6230" marB="6230" anchor="ctr"/>
                </a:tc>
                <a:extLst>
                  <a:ext uri="{0D108BD9-81ED-4DB2-BD59-A6C34878D82A}">
                    <a16:rowId xmlns:a16="http://schemas.microsoft.com/office/drawing/2014/main" val="68394575"/>
                  </a:ext>
                </a:extLst>
              </a:tr>
              <a:tr h="923706">
                <a:tc>
                  <a:txBody>
                    <a:bodyPr/>
                    <a:lstStyle/>
                    <a:p>
                      <a:pPr>
                        <a:buNone/>
                      </a:pPr>
                      <a:r>
                        <a:rPr lang="fr-FR" sz="1800"/>
                        <a:t>TAG App Delivery</a:t>
                      </a:r>
                    </a:p>
                  </a:txBody>
                  <a:tcPr marL="12459" marR="12459" marT="6230" marB="6230" anchor="ctr"/>
                </a:tc>
                <a:tc>
                  <a:txBody>
                    <a:bodyPr/>
                    <a:lstStyle/>
                    <a:p>
                      <a:pPr>
                        <a:buNone/>
                      </a:pPr>
                      <a:r>
                        <a:rPr lang="fr-FR" sz="1800"/>
                        <a:t>Livraison d’applications cloud-native : construction, packaging, CI/CD, gestion d’artefacts. (</a:t>
                      </a:r>
                      <a:r>
                        <a:rPr lang="fr-FR" sz="1800">
                          <a:hlinkClick r:id="rId3" tooltip="CNCF TAG App Delivery"/>
                        </a:rPr>
                        <a:t>tag-app-delivery.cncf.io</a:t>
                      </a:r>
                      <a:r>
                        <a:rPr lang="fr-FR" sz="1800"/>
                        <a:t>)</a:t>
                      </a:r>
                    </a:p>
                  </a:txBody>
                  <a:tcPr marL="12459" marR="12459" marT="6230" marB="6230" anchor="ctr"/>
                </a:tc>
                <a:tc>
                  <a:txBody>
                    <a:bodyPr/>
                    <a:lstStyle/>
                    <a:p>
                      <a:pPr>
                        <a:buNone/>
                      </a:pPr>
                      <a:r>
                        <a:rPr lang="fr-FR" sz="1800">
                          <a:hlinkClick r:id="rId4"/>
                        </a:rPr>
                        <a:t>https://tag-app-delivery.cncf.io</a:t>
                      </a:r>
                      <a:r>
                        <a:rPr lang="fr-FR" sz="1800"/>
                        <a:t> (</a:t>
                      </a:r>
                      <a:r>
                        <a:rPr lang="fr-FR" sz="1800">
                          <a:hlinkClick r:id="rId3" tooltip="CNCF TAG App Delivery"/>
                        </a:rPr>
                        <a:t>tag-app-delivery.cncf.io</a:t>
                      </a:r>
                      <a:r>
                        <a:rPr lang="fr-FR" sz="1800"/>
                        <a:t>)</a:t>
                      </a:r>
                    </a:p>
                  </a:txBody>
                  <a:tcPr marL="12459" marR="12459" marT="6230" marB="6230" anchor="ctr"/>
                </a:tc>
                <a:extLst>
                  <a:ext uri="{0D108BD9-81ED-4DB2-BD59-A6C34878D82A}">
                    <a16:rowId xmlns:a16="http://schemas.microsoft.com/office/drawing/2014/main" val="2548688687"/>
                  </a:ext>
                </a:extLst>
              </a:tr>
              <a:tr h="829768">
                <a:tc>
                  <a:txBody>
                    <a:bodyPr/>
                    <a:lstStyle/>
                    <a:p>
                      <a:pPr>
                        <a:buNone/>
                      </a:pPr>
                      <a:r>
                        <a:rPr lang="fr-FR" sz="1800" dirty="0"/>
                        <a:t>TAG Security</a:t>
                      </a:r>
                    </a:p>
                  </a:txBody>
                  <a:tcPr marL="12459" marR="12459" marT="6230" marB="6230" anchor="ctr"/>
                </a:tc>
                <a:tc>
                  <a:txBody>
                    <a:bodyPr/>
                    <a:lstStyle/>
                    <a:p>
                      <a:pPr>
                        <a:buNone/>
                      </a:pPr>
                      <a:r>
                        <a:rPr lang="fr-FR" sz="1800"/>
                        <a:t>Sécurité dans l’écosystème cloud-native : architectures, supply chain, audits. (</a:t>
                      </a:r>
                      <a:r>
                        <a:rPr lang="fr-FR" sz="1800">
                          <a:hlinkClick r:id="rId5" tooltip="CNCF TAG Security"/>
                        </a:rPr>
                        <a:t>CNCF TAG Security</a:t>
                      </a:r>
                      <a:r>
                        <a:rPr lang="fr-FR" sz="1800"/>
                        <a:t>)</a:t>
                      </a:r>
                    </a:p>
                  </a:txBody>
                  <a:tcPr marL="12459" marR="12459" marT="6230" marB="6230" anchor="ctr"/>
                </a:tc>
                <a:tc>
                  <a:txBody>
                    <a:bodyPr/>
                    <a:lstStyle/>
                    <a:p>
                      <a:pPr>
                        <a:buNone/>
                      </a:pPr>
                      <a:r>
                        <a:rPr lang="fr-FR" sz="1800">
                          <a:hlinkClick r:id="rId6"/>
                        </a:rPr>
                        <a:t>https://tag-security.cncf.io</a:t>
                      </a:r>
                      <a:r>
                        <a:rPr lang="fr-FR" sz="1800"/>
                        <a:t> (</a:t>
                      </a:r>
                      <a:r>
                        <a:rPr lang="fr-FR" sz="1800">
                          <a:hlinkClick r:id="rId5" tooltip="CNCF TAG Security"/>
                        </a:rPr>
                        <a:t>CNCF TAG Security</a:t>
                      </a:r>
                      <a:r>
                        <a:rPr lang="fr-FR" sz="1800"/>
                        <a:t>)</a:t>
                      </a:r>
                    </a:p>
                  </a:txBody>
                  <a:tcPr marL="12459" marR="12459" marT="6230" marB="6230" anchor="ctr"/>
                </a:tc>
                <a:extLst>
                  <a:ext uri="{0D108BD9-81ED-4DB2-BD59-A6C34878D82A}">
                    <a16:rowId xmlns:a16="http://schemas.microsoft.com/office/drawing/2014/main" val="2401137514"/>
                  </a:ext>
                </a:extLst>
              </a:tr>
              <a:tr h="923706">
                <a:tc>
                  <a:txBody>
                    <a:bodyPr/>
                    <a:lstStyle/>
                    <a:p>
                      <a:pPr>
                        <a:buNone/>
                      </a:pPr>
                      <a:r>
                        <a:rPr lang="fr-FR" sz="1800"/>
                        <a:t>TAG Runtime</a:t>
                      </a:r>
                    </a:p>
                  </a:txBody>
                  <a:tcPr marL="12459" marR="12459" marT="6230" marB="6230" anchor="ctr"/>
                </a:tc>
                <a:tc>
                  <a:txBody>
                    <a:bodyPr/>
                    <a:lstStyle/>
                    <a:p>
                      <a:pPr>
                        <a:buNone/>
                      </a:pPr>
                      <a:r>
                        <a:rPr lang="fr-FR" sz="1800"/>
                        <a:t>Exécution de workloads variés (latence, batch, temps réel) dans un environnement cloud-native. (</a:t>
                      </a:r>
                      <a:r>
                        <a:rPr lang="fr-FR" sz="1800">
                          <a:hlinkClick r:id="rId7" tooltip="CNCF TAG Runtime"/>
                        </a:rPr>
                        <a:t>tag-runtime.cncf.io</a:t>
                      </a:r>
                      <a:r>
                        <a:rPr lang="fr-FR" sz="1800"/>
                        <a:t>)</a:t>
                      </a:r>
                    </a:p>
                  </a:txBody>
                  <a:tcPr marL="12459" marR="12459" marT="6230" marB="6230" anchor="ctr"/>
                </a:tc>
                <a:tc>
                  <a:txBody>
                    <a:bodyPr/>
                    <a:lstStyle/>
                    <a:p>
                      <a:pPr>
                        <a:buNone/>
                      </a:pPr>
                      <a:r>
                        <a:rPr lang="fr-FR" sz="1800">
                          <a:hlinkClick r:id="rId8"/>
                        </a:rPr>
                        <a:t>https://tag-runtime.cncf.io</a:t>
                      </a:r>
                      <a:r>
                        <a:rPr lang="fr-FR" sz="1800"/>
                        <a:t> (</a:t>
                      </a:r>
                      <a:r>
                        <a:rPr lang="fr-FR" sz="1800">
                          <a:hlinkClick r:id="rId7" tooltip="CNCF TAG Runtime"/>
                        </a:rPr>
                        <a:t>tag-runtime.cncf.io</a:t>
                      </a:r>
                      <a:r>
                        <a:rPr lang="fr-FR" sz="1800"/>
                        <a:t>)</a:t>
                      </a:r>
                    </a:p>
                  </a:txBody>
                  <a:tcPr marL="12459" marR="12459" marT="6230" marB="6230" anchor="ctr"/>
                </a:tc>
                <a:extLst>
                  <a:ext uri="{0D108BD9-81ED-4DB2-BD59-A6C34878D82A}">
                    <a16:rowId xmlns:a16="http://schemas.microsoft.com/office/drawing/2014/main" val="3463994306"/>
                  </a:ext>
                </a:extLst>
              </a:tr>
              <a:tr h="923706">
                <a:tc>
                  <a:txBody>
                    <a:bodyPr/>
                    <a:lstStyle/>
                    <a:p>
                      <a:pPr>
                        <a:buNone/>
                      </a:pPr>
                      <a:r>
                        <a:rPr lang="fr-FR" sz="1800"/>
                        <a:t>TAG Network</a:t>
                      </a:r>
                    </a:p>
                  </a:txBody>
                  <a:tcPr marL="12459" marR="12459" marT="6230" marB="6230" anchor="ctr"/>
                </a:tc>
                <a:tc>
                  <a:txBody>
                    <a:bodyPr/>
                    <a:lstStyle/>
                    <a:p>
                      <a:pPr>
                        <a:buNone/>
                      </a:pPr>
                      <a:r>
                        <a:rPr lang="fr-FR" sz="1800" dirty="0"/>
                        <a:t>(Réseaux cloud-native : couches de transport, </a:t>
                      </a:r>
                      <a:r>
                        <a:rPr lang="fr-FR" sz="1800" dirty="0" err="1"/>
                        <a:t>mesh</a:t>
                      </a:r>
                      <a:r>
                        <a:rPr lang="fr-FR" sz="1800" dirty="0"/>
                        <a:t>, connectivité) — par ex. page GitHub “tag-network”. (</a:t>
                      </a:r>
                      <a:r>
                        <a:rPr lang="fr-FR" sz="1800" dirty="0">
                          <a:hlinkClick r:id="rId9" tooltip="cncf/tag-network - GitHub"/>
                        </a:rPr>
                        <a:t>GitHub</a:t>
                      </a:r>
                      <a:r>
                        <a:rPr lang="fr-FR" sz="1800" dirty="0"/>
                        <a:t>)</a:t>
                      </a:r>
                    </a:p>
                  </a:txBody>
                  <a:tcPr marL="12459" marR="12459" marT="6230" marB="6230" anchor="ctr"/>
                </a:tc>
                <a:tc>
                  <a:txBody>
                    <a:bodyPr/>
                    <a:lstStyle/>
                    <a:p>
                      <a:pPr>
                        <a:buNone/>
                      </a:pPr>
                      <a:r>
                        <a:rPr lang="fr-FR" sz="1800"/>
                        <a:t>…</a:t>
                      </a:r>
                    </a:p>
                  </a:txBody>
                  <a:tcPr marL="12459" marR="12459" marT="6230" marB="6230" anchor="ctr"/>
                </a:tc>
                <a:extLst>
                  <a:ext uri="{0D108BD9-81ED-4DB2-BD59-A6C34878D82A}">
                    <a16:rowId xmlns:a16="http://schemas.microsoft.com/office/drawing/2014/main" val="1142251209"/>
                  </a:ext>
                </a:extLst>
              </a:tr>
              <a:tr h="923706">
                <a:tc>
                  <a:txBody>
                    <a:bodyPr/>
                    <a:lstStyle/>
                    <a:p>
                      <a:pPr>
                        <a:buNone/>
                      </a:pPr>
                      <a:r>
                        <a:rPr lang="fr-FR" sz="1800"/>
                        <a:t>TAG Environmental Sustainability</a:t>
                      </a:r>
                    </a:p>
                  </a:txBody>
                  <a:tcPr marL="12459" marR="12459" marT="6230" marB="6230" anchor="ctr"/>
                </a:tc>
                <a:tc>
                  <a:txBody>
                    <a:bodyPr/>
                    <a:lstStyle/>
                    <a:p>
                      <a:pPr>
                        <a:buNone/>
                      </a:pPr>
                      <a:r>
                        <a:rPr lang="fr-FR" sz="1800"/>
                        <a:t>Durabilité environnementale : empreinte carbone, pratiques durables pour le cloud-native. (</a:t>
                      </a:r>
                      <a:r>
                        <a:rPr lang="fr-FR" sz="1800">
                          <a:hlinkClick r:id="rId10" tooltip="cncf-tag-network@lists.cncf.io | Subgroups"/>
                        </a:rPr>
                        <a:t>lists.cncf.io</a:t>
                      </a:r>
                      <a:r>
                        <a:rPr lang="fr-FR" sz="1800"/>
                        <a:t>)</a:t>
                      </a:r>
                    </a:p>
                  </a:txBody>
                  <a:tcPr marL="12459" marR="12459" marT="6230" marB="6230" anchor="ctr"/>
                </a:tc>
                <a:tc>
                  <a:txBody>
                    <a:bodyPr/>
                    <a:lstStyle/>
                    <a:p>
                      <a:pPr>
                        <a:buNone/>
                      </a:pPr>
                      <a:r>
                        <a:rPr lang="fr-FR" sz="1800" dirty="0"/>
                        <a:t>…</a:t>
                      </a:r>
                    </a:p>
                  </a:txBody>
                  <a:tcPr marL="12459" marR="12459" marT="6230" marB="6230" anchor="ctr"/>
                </a:tc>
                <a:extLst>
                  <a:ext uri="{0D108BD9-81ED-4DB2-BD59-A6C34878D82A}">
                    <a16:rowId xmlns:a16="http://schemas.microsoft.com/office/drawing/2014/main" val="550566183"/>
                  </a:ext>
                </a:extLst>
              </a:tr>
            </a:tbl>
          </a:graphicData>
        </a:graphic>
      </p:graphicFrame>
      <p:sp>
        <p:nvSpPr>
          <p:cNvPr id="4" name="Rectangle 3">
            <a:extLst>
              <a:ext uri="{FF2B5EF4-FFF2-40B4-BE49-F238E27FC236}">
                <a16:creationId xmlns:a16="http://schemas.microsoft.com/office/drawing/2014/main" id="{1748072C-9575-BFD3-7DB7-55EB3D751044}"/>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sp>
        <p:nvSpPr>
          <p:cNvPr id="6" name="TextBox 35">
            <a:extLst>
              <a:ext uri="{FF2B5EF4-FFF2-40B4-BE49-F238E27FC236}">
                <a16:creationId xmlns:a16="http://schemas.microsoft.com/office/drawing/2014/main" id="{2E74EE3D-F8EE-78E0-C2EE-C4BA8B7B5C10}"/>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53E66A36-488F-4C60-68D9-C940F21E54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90702249-6E3B-4D14-33DF-7E8147A905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645652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50000"/>
                </a:schemeClr>
              </a:solidFill>
            </a:endParaRP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337896"/>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23350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5718926"/>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4992312"/>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5799505"/>
            <a:ext cx="1105544" cy="276999"/>
          </a:xfrm>
          <a:prstGeom prst="rect">
            <a:avLst/>
          </a:prstGeom>
          <a:noFill/>
        </p:spPr>
        <p:txBody>
          <a:bodyPr wrap="square" rtlCol="0">
            <a:spAutoFit/>
          </a:bodyPr>
          <a:lstStyle/>
          <a:p>
            <a:r>
              <a:rPr lang="fr-FR" sz="1200" dirty="0"/>
              <a:t>Only code</a:t>
            </a:r>
          </a:p>
        </p:txBody>
      </p:sp>
      <p:sp>
        <p:nvSpPr>
          <p:cNvPr id="24" name="Rectangle 23">
            <a:extLst>
              <a:ext uri="{FF2B5EF4-FFF2-40B4-BE49-F238E27FC236}">
                <a16:creationId xmlns:a16="http://schemas.microsoft.com/office/drawing/2014/main" id="{4B109C76-BDAD-37B2-0E68-CC56DCB208E8}"/>
              </a:ext>
            </a:extLst>
          </p:cNvPr>
          <p:cNvSpPr/>
          <p:nvPr/>
        </p:nvSpPr>
        <p:spPr>
          <a:xfrm>
            <a:off x="5723469" y="-13345"/>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26" name="TextBox 35">
            <a:extLst>
              <a:ext uri="{FF2B5EF4-FFF2-40B4-BE49-F238E27FC236}">
                <a16:creationId xmlns:a16="http://schemas.microsoft.com/office/drawing/2014/main" id="{1B9F68C3-DB81-5CAE-BC83-FB0333A5D5E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27" name="Graphique 26">
            <a:extLst>
              <a:ext uri="{FF2B5EF4-FFF2-40B4-BE49-F238E27FC236}">
                <a16:creationId xmlns:a16="http://schemas.microsoft.com/office/drawing/2014/main" id="{4870F2C1-A61B-0547-2696-4FD75BB1950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562" y="6488668"/>
            <a:ext cx="282984" cy="282984"/>
          </a:xfrm>
          <a:prstGeom prst="rect">
            <a:avLst/>
          </a:prstGeom>
        </p:spPr>
      </p:pic>
      <p:pic>
        <p:nvPicPr>
          <p:cNvPr id="29" name="Picture 2">
            <a:extLst>
              <a:ext uri="{FF2B5EF4-FFF2-40B4-BE49-F238E27FC236}">
                <a16:creationId xmlns:a16="http://schemas.microsoft.com/office/drawing/2014/main" id="{53610056-6A2A-33EF-BFB7-B8CAEC0A44E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47605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03684" y="1065851"/>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0378" y="1170378"/>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CA74A71-F172-1E2D-D40B-04FDA7AAD7B9}"/>
              </a:ext>
            </a:extLst>
          </p:cNvPr>
          <p:cNvSpPr/>
          <p:nvPr/>
        </p:nvSpPr>
        <p:spPr>
          <a:xfrm>
            <a:off x="2284393" y="12534"/>
            <a:ext cx="4765190" cy="63455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
        <p:nvSpPr>
          <p:cNvPr id="4" name="TextBox 35">
            <a:extLst>
              <a:ext uri="{FF2B5EF4-FFF2-40B4-BE49-F238E27FC236}">
                <a16:creationId xmlns:a16="http://schemas.microsoft.com/office/drawing/2014/main" id="{46B9EBD1-2E13-B657-EC5F-9D98A4E8490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5" name="Graphique 4">
            <a:extLst>
              <a:ext uri="{FF2B5EF4-FFF2-40B4-BE49-F238E27FC236}">
                <a16:creationId xmlns:a16="http://schemas.microsoft.com/office/drawing/2014/main" id="{501C8536-E30C-1544-FB7F-6F57F4885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6" name="Picture 2">
            <a:extLst>
              <a:ext uri="{FF2B5EF4-FFF2-40B4-BE49-F238E27FC236}">
                <a16:creationId xmlns:a16="http://schemas.microsoft.com/office/drawing/2014/main" id="{9CC6175A-32FB-FC15-0D7B-1B6DDB39F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2244111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35">
            <a:extLst>
              <a:ext uri="{FF2B5EF4-FFF2-40B4-BE49-F238E27FC236}">
                <a16:creationId xmlns:a16="http://schemas.microsoft.com/office/drawing/2014/main" id="{15EA2365-C8E2-6B96-1523-D78D7DFF6FD7}"/>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27B0FE0D-075D-9893-A74B-512DB4BAB6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2C453297-3BE2-FE9C-38E5-92C3F3D2FD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4" name="Rectangle 13">
            <a:extLst>
              <a:ext uri="{FF2B5EF4-FFF2-40B4-BE49-F238E27FC236}">
                <a16:creationId xmlns:a16="http://schemas.microsoft.com/office/drawing/2014/main" id="{194C92C5-68AF-F5CE-C32B-EEE85488C640}"/>
              </a:ext>
            </a:extLst>
          </p:cNvPr>
          <p:cNvSpPr/>
          <p:nvPr/>
        </p:nvSpPr>
        <p:spPr>
          <a:xfrm>
            <a:off x="0" y="-17918"/>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1758211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35">
            <a:extLst>
              <a:ext uri="{FF2B5EF4-FFF2-40B4-BE49-F238E27FC236}">
                <a16:creationId xmlns:a16="http://schemas.microsoft.com/office/drawing/2014/main" id="{A926F836-0C9C-8CB9-B896-5FA81F6005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3" name="Graphique 2">
            <a:extLst>
              <a:ext uri="{FF2B5EF4-FFF2-40B4-BE49-F238E27FC236}">
                <a16:creationId xmlns:a16="http://schemas.microsoft.com/office/drawing/2014/main" id="{7173BE4A-3407-7FA7-E908-6547D16EC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4" name="Picture 2">
            <a:extLst>
              <a:ext uri="{FF2B5EF4-FFF2-40B4-BE49-F238E27FC236}">
                <a16:creationId xmlns:a16="http://schemas.microsoft.com/office/drawing/2014/main" id="{59310CEE-D74D-C877-0AEE-5A300041B4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5" name="Rectangle 4">
            <a:extLst>
              <a:ext uri="{FF2B5EF4-FFF2-40B4-BE49-F238E27FC236}">
                <a16:creationId xmlns:a16="http://schemas.microsoft.com/office/drawing/2014/main" id="{69BFE581-35C0-D5B5-76F8-8E0197EC58BA}"/>
              </a:ext>
            </a:extLst>
          </p:cNvPr>
          <p:cNvSpPr/>
          <p:nvPr/>
        </p:nvSpPr>
        <p:spPr>
          <a:xfrm>
            <a:off x="-8360" y="-10889"/>
            <a:ext cx="4385640" cy="82388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Pourquoi y aller ?</a:t>
            </a:r>
          </a:p>
        </p:txBody>
      </p:sp>
    </p:spTree>
    <p:extLst>
      <p:ext uri="{BB962C8B-B14F-4D97-AF65-F5344CB8AC3E}">
        <p14:creationId xmlns:p14="http://schemas.microsoft.com/office/powerpoint/2010/main" val="4151272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rPr>
              <a:t>SlimFaas</a:t>
            </a:r>
            <a:r>
              <a:rPr lang="fr-FR" sz="9600" dirty="0">
                <a:solidFill>
                  <a:schemeClr val="accent6">
                    <a:lumMod val="75000"/>
                  </a:schemeClr>
                </a:solidFill>
              </a:rPr>
              <a:t> </a:t>
            </a:r>
          </a:p>
          <a:p>
            <a:pPr marL="1143000" indent="-1143000">
              <a:buFont typeface="+mj-lt"/>
              <a:buAutoNum type="arabicPeriod"/>
            </a:pPr>
            <a:r>
              <a:rPr lang="fr-FR" sz="9600" dirty="0" err="1">
                <a:solidFill>
                  <a:schemeClr val="accent6">
                    <a:lumMod val="75000"/>
                  </a:schemeClr>
                </a:solidFill>
              </a:rPr>
              <a:t>Mind</a:t>
            </a:r>
            <a:r>
              <a:rPr lang="fr-FR" sz="9600" dirty="0">
                <a:solidFill>
                  <a:schemeClr val="accent6">
                    <a:lumMod val="75000"/>
                  </a:schemeClr>
                </a:solidFill>
              </a:rPr>
              <a:t> Changer</a:t>
            </a:r>
          </a:p>
          <a:p>
            <a:pPr marL="1143000" indent="-1143000">
              <a:buFont typeface="+mj-lt"/>
              <a:buAutoNum type="arabicPeriod"/>
            </a:pPr>
            <a:r>
              <a:rPr lang="fr-FR" sz="9600" dirty="0">
                <a:solidFill>
                  <a:schemeClr val="accent6">
                    <a:lumMod val="75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9D66FB3E-BE8D-6825-2010-6F17E46A4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75000"/>
                  </a:schemeClr>
                </a:solidFill>
                <a:highlight>
                  <a:srgbClr val="FFFF00"/>
                </a:highlight>
              </a:rPr>
              <a:t>SlimFaas</a:t>
            </a:r>
            <a:r>
              <a:rPr lang="fr-FR" sz="9600" dirty="0">
                <a:solidFill>
                  <a:schemeClr val="accent6">
                    <a:lumMod val="75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E62A9BEC-655E-1774-6020-B1AFF8573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03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75000"/>
                  </a:schemeClr>
                </a:solidFill>
                <a:highlight>
                  <a:srgbClr val="FFFF00"/>
                </a:highlight>
              </a:rPr>
              <a:t>Mind</a:t>
            </a:r>
            <a:r>
              <a:rPr lang="fr-FR" sz="9600" dirty="0">
                <a:solidFill>
                  <a:schemeClr val="accent6">
                    <a:lumMod val="75000"/>
                  </a:schemeClr>
                </a:solidFill>
                <a:highlight>
                  <a:srgbClr val="FFFF00"/>
                </a:highlight>
              </a:rPr>
              <a:t> Changer</a:t>
            </a:r>
          </a:p>
          <a:p>
            <a:pPr marL="1143000" indent="-1143000">
              <a:buFont typeface="+mj-lt"/>
              <a:buAutoNum type="arabicPeriod"/>
            </a:pPr>
            <a:r>
              <a:rPr lang="fr-FR" sz="9600" dirty="0">
                <a:solidFill>
                  <a:schemeClr val="accent6">
                    <a:lumMod val="40000"/>
                    <a:lumOff val="60000"/>
                  </a:schemeClr>
                </a:solidFill>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59153A5E-9AA2-2C92-3CD5-E5991812C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1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0AC6FA7A-0D00-F18A-CA40-BBE1AE57E79A}"/>
              </a:ext>
            </a:extLst>
          </p:cNvPr>
          <p:cNvSpPr/>
          <p:nvPr/>
        </p:nvSpPr>
        <p:spPr>
          <a:xfrm>
            <a:off x="7878079" y="4423401"/>
            <a:ext cx="1430355" cy="822960"/>
          </a:xfrm>
          <a:prstGeom prst="round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cher l’image source">
            <a:extLst>
              <a:ext uri="{FF2B5EF4-FFF2-40B4-BE49-F238E27FC236}">
                <a16:creationId xmlns:a16="http://schemas.microsoft.com/office/drawing/2014/main" id="{E13F2EE9-112B-F75B-BC96-8F6350B53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152" y="4197151"/>
            <a:ext cx="588793" cy="5726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avec flèche 10">
            <a:extLst>
              <a:ext uri="{FF2B5EF4-FFF2-40B4-BE49-F238E27FC236}">
                <a16:creationId xmlns:a16="http://schemas.microsoft.com/office/drawing/2014/main" id="{A215886C-F2E1-CBBF-F366-FCFFF29B3F9E}"/>
              </a:ext>
            </a:extLst>
          </p:cNvPr>
          <p:cNvCxnSpPr>
            <a:cxnSpLocks/>
            <a:stCxn id="83" idx="3"/>
          </p:cNvCxnSpPr>
          <p:nvPr/>
        </p:nvCxnSpPr>
        <p:spPr>
          <a:xfrm>
            <a:off x="3598745" y="3139101"/>
            <a:ext cx="4279334" cy="16957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3" name="Picture 2">
            <a:extLst>
              <a:ext uri="{FF2B5EF4-FFF2-40B4-BE49-F238E27FC236}">
                <a16:creationId xmlns:a16="http://schemas.microsoft.com/office/drawing/2014/main" id="{B682F59F-CE87-E333-AC3D-F4CADAD49B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251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sp>
        <p:nvSpPr>
          <p:cNvPr id="6" name="TextBox 35">
            <a:extLst>
              <a:ext uri="{FF2B5EF4-FFF2-40B4-BE49-F238E27FC236}">
                <a16:creationId xmlns:a16="http://schemas.microsoft.com/office/drawing/2014/main" id="{798ED9EA-6CB2-21B3-7E41-51B2FD15E055}"/>
              </a:ext>
            </a:extLst>
          </p:cNvPr>
          <p:cNvSpPr txBox="1"/>
          <p:nvPr/>
        </p:nvSpPr>
        <p:spPr>
          <a:xfrm>
            <a:off x="-385035" y="6488668"/>
            <a:ext cx="3868464" cy="307777"/>
          </a:xfrm>
          <a:prstGeom prst="rect">
            <a:avLst/>
          </a:prstGeom>
          <a:solidFill>
            <a:srgbClr val="FFFFFF"/>
          </a:solidFill>
        </p:spPr>
        <p:txBody>
          <a:bodyPr wrap="square" rtlCol="0">
            <a:spAutoFit/>
          </a:bodyPr>
          <a:lstStyle/>
          <a:p>
            <a:pPr lvl="0" algn="r">
              <a:defRPr/>
            </a:pPr>
            <a:r>
              <a:rPr lang="en-US" sz="1400" dirty="0" err="1">
                <a:solidFill>
                  <a:schemeClr val="bg1">
                    <a:lumMod val="65000"/>
                  </a:schemeClr>
                </a:solidFill>
              </a:rPr>
              <a:t>SlimFaas</a:t>
            </a:r>
            <a:r>
              <a:rPr lang="en-US" sz="1400"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7973F0CC-7E5D-BEB4-68A4-122375B5F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8" name="Rectangle 7">
            <a:extLst>
              <a:ext uri="{FF2B5EF4-FFF2-40B4-BE49-F238E27FC236}">
                <a16:creationId xmlns:a16="http://schemas.microsoft.com/office/drawing/2014/main" id="{1CA38ACF-D320-1377-69C3-FF89DA6859BB}"/>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12" name="Image 11" descr="Une image contenant habits, personne, Visage humain, haut&#10;&#10;Le contenu généré par l’IA peut être incorrect.">
            <a:extLst>
              <a:ext uri="{FF2B5EF4-FFF2-40B4-BE49-F238E27FC236}">
                <a16:creationId xmlns:a16="http://schemas.microsoft.com/office/drawing/2014/main" id="{3EB8E153-1495-9ABE-DE2F-EAE4E0141353}"/>
              </a:ext>
            </a:extLst>
          </p:cNvPr>
          <p:cNvPicPr>
            <a:picLocks noChangeAspect="1"/>
          </p:cNvPicPr>
          <p:nvPr/>
        </p:nvPicPr>
        <p:blipFill>
          <a:blip r:embed="rId5"/>
          <a:stretch>
            <a:fillRect/>
          </a:stretch>
        </p:blipFill>
        <p:spPr>
          <a:xfrm>
            <a:off x="2128354" y="961113"/>
            <a:ext cx="3316077" cy="4974116"/>
          </a:xfrm>
          <a:prstGeom prst="rect">
            <a:avLst/>
          </a:prstGeom>
        </p:spPr>
      </p:pic>
      <p:pic>
        <p:nvPicPr>
          <p:cNvPr id="13" name="Espace réservé du contenu 4">
            <a:extLst>
              <a:ext uri="{FF2B5EF4-FFF2-40B4-BE49-F238E27FC236}">
                <a16:creationId xmlns:a16="http://schemas.microsoft.com/office/drawing/2014/main" id="{C0EC1ED4-0F66-4824-EDB6-61EC407B1C65}"/>
              </a:ext>
            </a:extLst>
          </p:cNvPr>
          <p:cNvPicPr>
            <a:picLocks noChangeAspect="1"/>
          </p:cNvPicPr>
          <p:nvPr/>
        </p:nvPicPr>
        <p:blipFill>
          <a:blip r:embed="rId6"/>
          <a:stretch>
            <a:fillRect/>
          </a:stretch>
        </p:blipFill>
        <p:spPr>
          <a:xfrm>
            <a:off x="6048785" y="971392"/>
            <a:ext cx="3316077" cy="4974122"/>
          </a:xfrm>
          <a:prstGeom prst="rect">
            <a:avLst/>
          </a:prstGeom>
        </p:spPr>
      </p:pic>
      <p:pic>
        <p:nvPicPr>
          <p:cNvPr id="14" name="Picture 2">
            <a:extLst>
              <a:ext uri="{FF2B5EF4-FFF2-40B4-BE49-F238E27FC236}">
                <a16:creationId xmlns:a16="http://schemas.microsoft.com/office/drawing/2014/main" id="{E115E874-86C7-85AC-498A-A67628C66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pic>
        <p:nvPicPr>
          <p:cNvPr id="18" name="Picture 2">
            <a:extLst>
              <a:ext uri="{FF2B5EF4-FFF2-40B4-BE49-F238E27FC236}">
                <a16:creationId xmlns:a16="http://schemas.microsoft.com/office/drawing/2014/main" id="{F0916D6B-9229-CDE2-4152-3BA2D3C1E2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8108" y="2828117"/>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0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4603A3E-94A7-70BF-73D4-1565DF5AAC1E}"/>
              </a:ext>
            </a:extLst>
          </p:cNvPr>
          <p:cNvSpPr/>
          <p:nvPr/>
        </p:nvSpPr>
        <p:spPr>
          <a:xfrm>
            <a:off x="5604826" y="697472"/>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sp>
        <p:nvSpPr>
          <p:cNvPr id="17" name="Rectangle : coins arrondis 16">
            <a:extLst>
              <a:ext uri="{FF2B5EF4-FFF2-40B4-BE49-F238E27FC236}">
                <a16:creationId xmlns:a16="http://schemas.microsoft.com/office/drawing/2014/main" id="{CD296799-8AAB-2D56-371C-9DECA1907D93}"/>
              </a:ext>
            </a:extLst>
          </p:cNvPr>
          <p:cNvSpPr/>
          <p:nvPr/>
        </p:nvSpPr>
        <p:spPr>
          <a:xfrm>
            <a:off x="7878079" y="3375430"/>
            <a:ext cx="1430355" cy="822960"/>
          </a:xfrm>
          <a:prstGeom prst="roundRect">
            <a:avLst/>
          </a:prstGeom>
          <a:solidFill>
            <a:schemeClr val="bg2">
              <a:lumMod val="25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API</a:t>
            </a:r>
          </a:p>
        </p:txBody>
      </p:sp>
      <p:cxnSp>
        <p:nvCxnSpPr>
          <p:cNvPr id="33" name="Connecteur droit avec flèche 32">
            <a:extLst>
              <a:ext uri="{FF2B5EF4-FFF2-40B4-BE49-F238E27FC236}">
                <a16:creationId xmlns:a16="http://schemas.microsoft.com/office/drawing/2014/main" id="{9D5C6357-A081-F6E6-39D2-D105A28F4107}"/>
              </a:ext>
            </a:extLst>
          </p:cNvPr>
          <p:cNvCxnSpPr>
            <a:cxnSpLocks/>
            <a:stCxn id="83" idx="3"/>
            <a:endCxn id="4" idx="1"/>
          </p:cNvCxnSpPr>
          <p:nvPr/>
        </p:nvCxnSpPr>
        <p:spPr>
          <a:xfrm flipV="1">
            <a:off x="3598745" y="1108952"/>
            <a:ext cx="2006081" cy="20301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5" name="Picture 6" descr="Dessin Animé Petit Bonhomme De Neige — Image Vectorielle tout Dessin De ...">
            <a:extLst>
              <a:ext uri="{FF2B5EF4-FFF2-40B4-BE49-F238E27FC236}">
                <a16:creationId xmlns:a16="http://schemas.microsoft.com/office/drawing/2014/main" id="{6B59B4B2-22D4-B7E7-4C3B-22F4CE813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791" y="2710567"/>
            <a:ext cx="682287" cy="682287"/>
          </a:xfrm>
          <a:prstGeom prst="rect">
            <a:avLst/>
          </a:prstGeom>
          <a:noFill/>
          <a:extLst>
            <a:ext uri="{909E8E84-426E-40DD-AFC4-6F175D3DCCD1}">
              <a14:hiddenFill xmlns:a14="http://schemas.microsoft.com/office/drawing/2010/main">
                <a:solidFill>
                  <a:srgbClr val="FFFFFF"/>
                </a:solidFill>
              </a14:hiddenFill>
            </a:ext>
          </a:extLst>
        </p:spPr>
      </p:pic>
      <p:sp>
        <p:nvSpPr>
          <p:cNvPr id="32" name="Espace réservé du contenu 31">
            <a:extLst>
              <a:ext uri="{FF2B5EF4-FFF2-40B4-BE49-F238E27FC236}">
                <a16:creationId xmlns:a16="http://schemas.microsoft.com/office/drawing/2014/main" id="{1EDB18D1-9FE5-2376-26CC-FFC55C97DBC9}"/>
              </a:ext>
            </a:extLst>
          </p:cNvPr>
          <p:cNvSpPr>
            <a:spLocks noGrp="1"/>
          </p:cNvSpPr>
          <p:nvPr>
            <p:ph idx="1"/>
          </p:nvPr>
        </p:nvSpPr>
        <p:spPr>
          <a:xfrm>
            <a:off x="0" y="6030631"/>
            <a:ext cx="12192000" cy="822960"/>
          </a:xfrm>
        </p:spPr>
        <p:txBody>
          <a:bodyPr/>
          <a:lstStyle/>
          <a:p>
            <a:endParaRPr lang="fr-FR" dirty="0"/>
          </a:p>
        </p:txBody>
      </p:sp>
      <p:pic>
        <p:nvPicPr>
          <p:cNvPr id="83" name="Image 82">
            <a:extLst>
              <a:ext uri="{FF2B5EF4-FFF2-40B4-BE49-F238E27FC236}">
                <a16:creationId xmlns:a16="http://schemas.microsoft.com/office/drawing/2014/main" id="{4ECD5DE0-DCF5-E53A-25F1-5AD85CBB6459}"/>
              </a:ext>
            </a:extLst>
          </p:cNvPr>
          <p:cNvPicPr>
            <a:picLocks noChangeAspect="1"/>
          </p:cNvPicPr>
          <p:nvPr/>
        </p:nvPicPr>
        <p:blipFill>
          <a:blip r:embed="rId4"/>
          <a:stretch>
            <a:fillRect/>
          </a:stretch>
        </p:blipFill>
        <p:spPr>
          <a:xfrm>
            <a:off x="2292550" y="2486003"/>
            <a:ext cx="1306195" cy="1306195"/>
          </a:xfrm>
          <a:prstGeom prst="rect">
            <a:avLst/>
          </a:prstGeom>
        </p:spPr>
      </p:pic>
      <p:pic>
        <p:nvPicPr>
          <p:cNvPr id="93" name="Image 92">
            <a:extLst>
              <a:ext uri="{FF2B5EF4-FFF2-40B4-BE49-F238E27FC236}">
                <a16:creationId xmlns:a16="http://schemas.microsoft.com/office/drawing/2014/main" id="{4FE96021-BB41-0A34-405C-404F77780069}"/>
              </a:ext>
            </a:extLst>
          </p:cNvPr>
          <p:cNvPicPr>
            <a:picLocks noChangeAspect="1"/>
          </p:cNvPicPr>
          <p:nvPr/>
        </p:nvPicPr>
        <p:blipFill rotWithShape="1">
          <a:blip r:embed="rId5"/>
          <a:srcRect t="8240"/>
          <a:stretch/>
        </p:blipFill>
        <p:spPr>
          <a:xfrm rot="810067">
            <a:off x="2795277" y="2741409"/>
            <a:ext cx="616943" cy="354831"/>
          </a:xfrm>
          <a:prstGeom prst="rect">
            <a:avLst/>
          </a:prstGeom>
        </p:spPr>
      </p:pic>
      <p:sp>
        <p:nvSpPr>
          <p:cNvPr id="94" name="ZoneTexte 93">
            <a:extLst>
              <a:ext uri="{FF2B5EF4-FFF2-40B4-BE49-F238E27FC236}">
                <a16:creationId xmlns:a16="http://schemas.microsoft.com/office/drawing/2014/main" id="{5CB53F88-C2FD-DBAE-03D1-CA87A93A11DD}"/>
              </a:ext>
            </a:extLst>
          </p:cNvPr>
          <p:cNvSpPr txBox="1"/>
          <p:nvPr/>
        </p:nvSpPr>
        <p:spPr>
          <a:xfrm>
            <a:off x="4101376" y="2802363"/>
            <a:ext cx="1080745" cy="369332"/>
          </a:xfrm>
          <a:prstGeom prst="rect">
            <a:avLst/>
          </a:prstGeom>
          <a:noFill/>
        </p:spPr>
        <p:txBody>
          <a:bodyPr wrap="none" rtlCol="0">
            <a:spAutoFit/>
          </a:bodyPr>
          <a:lstStyle/>
          <a:p>
            <a:r>
              <a:rPr lang="en-US" dirty="0"/>
              <a:t>HTTP call</a:t>
            </a:r>
          </a:p>
        </p:txBody>
      </p:sp>
      <p:pic>
        <p:nvPicPr>
          <p:cNvPr id="2" name="Picture 2" descr="Afficher l’image source">
            <a:extLst>
              <a:ext uri="{FF2B5EF4-FFF2-40B4-BE49-F238E27FC236}">
                <a16:creationId xmlns:a16="http://schemas.microsoft.com/office/drawing/2014/main" id="{9B0C0E58-341F-A6AC-50C4-975A146C0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452622"/>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a:extLst>
              <a:ext uri="{FF2B5EF4-FFF2-40B4-BE49-F238E27FC236}">
                <a16:creationId xmlns:a16="http://schemas.microsoft.com/office/drawing/2014/main" id="{28A7EED6-5DCA-6B66-63BF-D823239F1A76}"/>
              </a:ext>
            </a:extLst>
          </p:cNvPr>
          <p:cNvSpPr/>
          <p:nvPr/>
        </p:nvSpPr>
        <p:spPr>
          <a:xfrm>
            <a:off x="5604826" y="1769079"/>
            <a:ext cx="1430355" cy="822960"/>
          </a:xfrm>
          <a:prstGeom prst="round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err="1"/>
              <a:t>nginx</a:t>
            </a:r>
            <a:endParaRPr lang="fr-FR" sz="2400" dirty="0"/>
          </a:p>
        </p:txBody>
      </p:sp>
      <p:pic>
        <p:nvPicPr>
          <p:cNvPr id="8" name="Picture 2" descr="Afficher l’image source">
            <a:extLst>
              <a:ext uri="{FF2B5EF4-FFF2-40B4-BE49-F238E27FC236}">
                <a16:creationId xmlns:a16="http://schemas.microsoft.com/office/drawing/2014/main" id="{21E781AE-0D07-BABD-F11A-AE003FFEC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022" y="1524229"/>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ficher l’image source">
            <a:extLst>
              <a:ext uri="{FF2B5EF4-FFF2-40B4-BE49-F238E27FC236}">
                <a16:creationId xmlns:a16="http://schemas.microsoft.com/office/drawing/2014/main" id="{5AA21681-7BE8-86E1-17E8-3CC78475A548}"/>
              </a:ext>
            </a:extLst>
          </p:cNvPr>
          <p:cNvPicPr>
            <a:picLocks noChangeAspect="1" noChangeArrowheads="1"/>
          </p:cNvPicPr>
          <p:nvPr/>
        </p:nvPicPr>
        <p:blipFill>
          <a:blip r:embed="rId6">
            <a:alphaModFix amt="38000"/>
            <a:extLst>
              <a:ext uri="{28A0092B-C50C-407E-A947-70E740481C1C}">
                <a14:useLocalDpi xmlns:a14="http://schemas.microsoft.com/office/drawing/2010/main" val="0"/>
              </a:ext>
            </a:extLst>
          </a:blip>
          <a:srcRect/>
          <a:stretch>
            <a:fillRect/>
          </a:stretch>
        </p:blipFill>
        <p:spPr bwMode="auto">
          <a:xfrm>
            <a:off x="7678153" y="3106507"/>
            <a:ext cx="588793" cy="572693"/>
          </a:xfrm>
          <a:prstGeom prst="rect">
            <a:avLst/>
          </a:prstGeom>
          <a:noFill/>
          <a:ln>
            <a:noFill/>
          </a:ln>
        </p:spPr>
      </p:pic>
      <p:sp>
        <p:nvSpPr>
          <p:cNvPr id="10" name="Rectangle 9">
            <a:extLst>
              <a:ext uri="{FF2B5EF4-FFF2-40B4-BE49-F238E27FC236}">
                <a16:creationId xmlns:a16="http://schemas.microsoft.com/office/drawing/2014/main" id="{C01DF5C7-555D-1BDB-333A-9E08590A65E5}"/>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130" name="TextBox 35">
            <a:extLst>
              <a:ext uri="{FF2B5EF4-FFF2-40B4-BE49-F238E27FC236}">
                <a16:creationId xmlns:a16="http://schemas.microsoft.com/office/drawing/2014/main" id="{D9B020D3-2D49-AF24-D333-20D66AED1BA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131" name="Graphique 130">
            <a:extLst>
              <a:ext uri="{FF2B5EF4-FFF2-40B4-BE49-F238E27FC236}">
                <a16:creationId xmlns:a16="http://schemas.microsoft.com/office/drawing/2014/main" id="{6988FE71-537A-D633-2C51-378ECDF8C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cxnSp>
        <p:nvCxnSpPr>
          <p:cNvPr id="13" name="Connecteur droit avec flèche 12">
            <a:extLst>
              <a:ext uri="{FF2B5EF4-FFF2-40B4-BE49-F238E27FC236}">
                <a16:creationId xmlns:a16="http://schemas.microsoft.com/office/drawing/2014/main" id="{43580902-598B-8E21-1CDC-15412816174A}"/>
              </a:ext>
            </a:extLst>
          </p:cNvPr>
          <p:cNvCxnSpPr>
            <a:cxnSpLocks/>
            <a:stCxn id="83" idx="3"/>
            <a:endCxn id="14" idx="1"/>
          </p:cNvCxnSpPr>
          <p:nvPr/>
        </p:nvCxnSpPr>
        <p:spPr>
          <a:xfrm>
            <a:off x="3598745" y="3139101"/>
            <a:ext cx="1741438" cy="293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F0F7BB0-7164-F2D5-ED0C-3BF4FB687391}"/>
              </a:ext>
            </a:extLst>
          </p:cNvPr>
          <p:cNvSpPr/>
          <p:nvPr/>
        </p:nvSpPr>
        <p:spPr>
          <a:xfrm>
            <a:off x="5340183" y="3167915"/>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1F2C1F0-DDA0-43C0-3D48-0CB560D85B68}"/>
              </a:ext>
            </a:extLst>
          </p:cNvPr>
          <p:cNvCxnSpPr>
            <a:cxnSpLocks/>
            <a:stCxn id="14" idx="3"/>
            <a:endCxn id="17" idx="1"/>
          </p:cNvCxnSpPr>
          <p:nvPr/>
        </p:nvCxnSpPr>
        <p:spPr>
          <a:xfrm>
            <a:off x="6057901" y="3432573"/>
            <a:ext cx="1820178" cy="354337"/>
          </a:xfrm>
          <a:prstGeom prst="straightConnector1">
            <a:avLst/>
          </a:prstGeom>
          <a:ln w="38100">
            <a:solidFill>
              <a:schemeClr val="dk1">
                <a:alpha val="41000"/>
              </a:schemeClr>
            </a:solidFill>
            <a:prstDash val="sysDash"/>
            <a:tailEnd type="triangle"/>
          </a:ln>
        </p:spPr>
        <p:style>
          <a:lnRef idx="1">
            <a:schemeClr val="dk1"/>
          </a:lnRef>
          <a:fillRef idx="0">
            <a:schemeClr val="dk1"/>
          </a:fillRef>
          <a:effectRef idx="0">
            <a:schemeClr val="dk1"/>
          </a:effectRef>
          <a:fontRef idx="minor">
            <a:schemeClr val="tx1"/>
          </a:fontRef>
        </p:style>
      </p:cxnSp>
      <p:pic>
        <p:nvPicPr>
          <p:cNvPr id="11" name="Picture 2" descr="Afficher l’image source">
            <a:extLst>
              <a:ext uri="{FF2B5EF4-FFF2-40B4-BE49-F238E27FC236}">
                <a16:creationId xmlns:a16="http://schemas.microsoft.com/office/drawing/2014/main" id="{B0519960-6BF0-06DD-46B9-113F59A7A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2121" y="3007865"/>
            <a:ext cx="384409" cy="3738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7D870D-2592-E725-BA4A-DAE054170295}"/>
              </a:ext>
            </a:extLst>
          </p:cNvPr>
          <p:cNvSpPr/>
          <p:nvPr/>
        </p:nvSpPr>
        <p:spPr>
          <a:xfrm>
            <a:off x="5335417" y="3848960"/>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B562127E-C4D3-A3DC-2B15-6FA38199813B}"/>
              </a:ext>
            </a:extLst>
          </p:cNvPr>
          <p:cNvSpPr/>
          <p:nvPr/>
        </p:nvSpPr>
        <p:spPr>
          <a:xfrm>
            <a:off x="5344939" y="4515714"/>
            <a:ext cx="717718" cy="5293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2" descr="Afficher l’image source">
            <a:extLst>
              <a:ext uri="{FF2B5EF4-FFF2-40B4-BE49-F238E27FC236}">
                <a16:creationId xmlns:a16="http://schemas.microsoft.com/office/drawing/2014/main" id="{EB914A50-6ED3-4832-4BE9-6E395198D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212" y="3729319"/>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source">
            <a:extLst>
              <a:ext uri="{FF2B5EF4-FFF2-40B4-BE49-F238E27FC236}">
                <a16:creationId xmlns:a16="http://schemas.microsoft.com/office/drawing/2014/main" id="{299E5A2D-A706-4994-2C22-C108406B6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869" y="4403041"/>
            <a:ext cx="384409" cy="3738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3315F1-5B3B-C9D1-961D-749DB31E8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3194386"/>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EC0627BC-807D-B004-E564-E49E38653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890" y="3865790"/>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707DCEF-0744-C908-5823-3A6CE43A8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4058" y="4523747"/>
            <a:ext cx="510757" cy="510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E54A4C8-AE40-4108-2B57-812B352C2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5608" y="6448904"/>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4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315188E-E932-683C-03F8-8B4A962799E9}"/>
              </a:ext>
            </a:extLst>
          </p:cNvPr>
          <p:cNvSpPr>
            <a:spLocks noGrp="1"/>
          </p:cNvSpPr>
          <p:nvPr>
            <p:ph idx="1"/>
          </p:nvPr>
        </p:nvSpPr>
        <p:spPr/>
        <p:txBody>
          <a:bodyPr/>
          <a:lstStyle/>
          <a:p>
            <a:endParaRPr lang="fr-FR" dirty="0"/>
          </a:p>
        </p:txBody>
      </p:sp>
      <p:sp>
        <p:nvSpPr>
          <p:cNvPr id="6" name="TextBox 35">
            <a:extLst>
              <a:ext uri="{FF2B5EF4-FFF2-40B4-BE49-F238E27FC236}">
                <a16:creationId xmlns:a16="http://schemas.microsoft.com/office/drawing/2014/main" id="{1358F9AC-36BB-66FB-9474-9913B121078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B76F5054-524D-300B-E56C-A9B3036135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9" name="Rectangle 8">
            <a:extLst>
              <a:ext uri="{FF2B5EF4-FFF2-40B4-BE49-F238E27FC236}">
                <a16:creationId xmlns:a16="http://schemas.microsoft.com/office/drawing/2014/main" id="{3BD9AB77-09A5-22AC-A949-E3EFEA008E37}"/>
              </a:ext>
            </a:extLst>
          </p:cNvPr>
          <p:cNvSpPr/>
          <p:nvPr/>
        </p:nvSpPr>
        <p:spPr>
          <a:xfrm>
            <a:off x="6525306" y="1378759"/>
            <a:ext cx="4594033" cy="4184207"/>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bg1"/>
                </a:solidFill>
              </a:rPr>
              <a:t>Dynamic </a:t>
            </a:r>
          </a:p>
          <a:p>
            <a:pPr algn="ctr"/>
            <a:r>
              <a:rPr lang="fr-FR" sz="6000" dirty="0">
                <a:solidFill>
                  <a:schemeClr val="bg1"/>
                </a:solidFill>
              </a:rPr>
              <a:t>105 € / 1Gi</a:t>
            </a:r>
          </a:p>
        </p:txBody>
      </p:sp>
      <p:sp>
        <p:nvSpPr>
          <p:cNvPr id="10" name="Rectangle 9">
            <a:extLst>
              <a:ext uri="{FF2B5EF4-FFF2-40B4-BE49-F238E27FC236}">
                <a16:creationId xmlns:a16="http://schemas.microsoft.com/office/drawing/2014/main" id="{019C7FDB-7CBE-9F7F-ED61-BAB67F886282}"/>
              </a:ext>
            </a:extLst>
          </p:cNvPr>
          <p:cNvSpPr/>
          <p:nvPr/>
        </p:nvSpPr>
        <p:spPr>
          <a:xfrm>
            <a:off x="1172027" y="1378760"/>
            <a:ext cx="4515998" cy="41842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6000" dirty="0" err="1">
                <a:solidFill>
                  <a:schemeClr val="bg1"/>
                </a:solidFill>
              </a:rPr>
              <a:t>Reserved</a:t>
            </a:r>
            <a:r>
              <a:rPr lang="fr-FR" sz="6000" dirty="0">
                <a:solidFill>
                  <a:schemeClr val="bg1"/>
                </a:solidFill>
              </a:rPr>
              <a:t>  </a:t>
            </a:r>
          </a:p>
          <a:p>
            <a:pPr algn="ctr"/>
            <a:r>
              <a:rPr lang="fr-FR" sz="6000" dirty="0">
                <a:solidFill>
                  <a:schemeClr val="bg1"/>
                </a:solidFill>
              </a:rPr>
              <a:t>75 € / 1 Gi</a:t>
            </a:r>
          </a:p>
        </p:txBody>
      </p:sp>
      <p:sp>
        <p:nvSpPr>
          <p:cNvPr id="4" name="Rectangle 3">
            <a:extLst>
              <a:ext uri="{FF2B5EF4-FFF2-40B4-BE49-F238E27FC236}">
                <a16:creationId xmlns:a16="http://schemas.microsoft.com/office/drawing/2014/main" id="{DBD51E6D-DCBE-E2B6-2CD0-5FC0E5EDC062}"/>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2" name="Titre 1">
            <a:extLst>
              <a:ext uri="{FF2B5EF4-FFF2-40B4-BE49-F238E27FC236}">
                <a16:creationId xmlns:a16="http://schemas.microsoft.com/office/drawing/2014/main" id="{CA746AD8-96AB-F52C-B50F-31EB01C4906E}"/>
              </a:ext>
            </a:extLst>
          </p:cNvPr>
          <p:cNvSpPr>
            <a:spLocks noGrp="1"/>
          </p:cNvSpPr>
          <p:nvPr>
            <p:ph type="title"/>
          </p:nvPr>
        </p:nvSpPr>
        <p:spPr>
          <a:xfrm>
            <a:off x="-25561" y="5642985"/>
            <a:ext cx="12191999" cy="922113"/>
          </a:xfrm>
        </p:spPr>
        <p:txBody>
          <a:bodyPr/>
          <a:lstStyle/>
          <a:p>
            <a:pPr algn="ctr"/>
            <a:r>
              <a:rPr lang="fr-FR" dirty="0">
                <a:solidFill>
                  <a:schemeClr val="bg1">
                    <a:lumMod val="65000"/>
                  </a:schemeClr>
                </a:solidFill>
              </a:rPr>
              <a:t>2 </a:t>
            </a:r>
            <a:r>
              <a:rPr lang="fr-FR" dirty="0" err="1">
                <a:solidFill>
                  <a:schemeClr val="bg1">
                    <a:lumMod val="65000"/>
                  </a:schemeClr>
                </a:solidFill>
              </a:rPr>
              <a:t>Provisionning</a:t>
            </a:r>
            <a:r>
              <a:rPr lang="fr-FR" dirty="0">
                <a:solidFill>
                  <a:schemeClr val="bg1">
                    <a:lumMod val="65000"/>
                  </a:schemeClr>
                </a:solidFill>
              </a:rPr>
              <a:t> mode</a:t>
            </a:r>
          </a:p>
        </p:txBody>
      </p:sp>
      <p:pic>
        <p:nvPicPr>
          <p:cNvPr id="8" name="Picture 2">
            <a:extLst>
              <a:ext uri="{FF2B5EF4-FFF2-40B4-BE49-F238E27FC236}">
                <a16:creationId xmlns:a16="http://schemas.microsoft.com/office/drawing/2014/main" id="{FCEFE864-DAE0-EC3B-3989-4D9E988BA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86E9FD-1EB2-3D88-88AF-38B617ACE03A}"/>
              </a:ext>
            </a:extLst>
          </p:cNvPr>
          <p:cNvSpPr>
            <a:spLocks noGrp="1"/>
          </p:cNvSpPr>
          <p:nvPr>
            <p:ph idx="1"/>
          </p:nvPr>
        </p:nvSpPr>
        <p:spPr/>
        <p:txBody>
          <a:bodyPr/>
          <a:lstStyle/>
          <a:p>
            <a:endParaRPr lang="fr-FR" dirty="0"/>
          </a:p>
        </p:txBody>
      </p:sp>
      <p:sp>
        <p:nvSpPr>
          <p:cNvPr id="5" name="Rectangle 4">
            <a:extLst>
              <a:ext uri="{FF2B5EF4-FFF2-40B4-BE49-F238E27FC236}">
                <a16:creationId xmlns:a16="http://schemas.microsoft.com/office/drawing/2014/main" id="{BFC4DB3F-C6F9-0247-5FBF-774EBC0FB30B}"/>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8" name="ZoneTexte 7">
            <a:extLst>
              <a:ext uri="{FF2B5EF4-FFF2-40B4-BE49-F238E27FC236}">
                <a16:creationId xmlns:a16="http://schemas.microsoft.com/office/drawing/2014/main" id="{BED4A188-3A65-ABF0-CC12-809F1BFCC2D3}"/>
              </a:ext>
            </a:extLst>
          </p:cNvPr>
          <p:cNvSpPr txBox="1"/>
          <p:nvPr/>
        </p:nvSpPr>
        <p:spPr>
          <a:xfrm>
            <a:off x="309390" y="1138911"/>
            <a:ext cx="11149069" cy="5016758"/>
          </a:xfrm>
          <a:prstGeom prst="rect">
            <a:avLst/>
          </a:prstGeom>
          <a:noFill/>
        </p:spPr>
        <p:txBody>
          <a:bodyPr wrap="square">
            <a:spAutoFit/>
          </a:bodyPr>
          <a:lstStyle/>
          <a:p>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TimeZoneID</a:t>
            </a:r>
            <a:r>
              <a:rPr lang="fr-FR" sz="3200" dirty="0">
                <a:solidFill>
                  <a:schemeClr val="accent6">
                    <a:lumMod val="50000"/>
                  </a:schemeClr>
                </a:solidFill>
              </a:rPr>
              <a:t>":"</a:t>
            </a:r>
            <a:r>
              <a:rPr lang="fr-FR" sz="3200" dirty="0">
                <a:solidFill>
                  <a:schemeClr val="bg2">
                    <a:lumMod val="25000"/>
                  </a:schemeClr>
                </a:solidFill>
              </a:rPr>
              <a:t>Europe/Paris</a:t>
            </a:r>
            <a:r>
              <a:rPr lang="fr-FR" sz="3200" dirty="0">
                <a:solidFill>
                  <a:schemeClr val="accent6">
                    <a:lumMod val="50000"/>
                  </a:schemeClr>
                </a:solidFill>
              </a:rPr>
              <a:t>", </a:t>
            </a:r>
          </a:p>
          <a:p>
            <a:r>
              <a:rPr lang="fr-FR" sz="3200" dirty="0">
                <a:solidFill>
                  <a:schemeClr val="accent6">
                    <a:lumMod val="50000"/>
                  </a:schemeClr>
                </a:solidFill>
              </a:rPr>
              <a:t>  "</a:t>
            </a:r>
            <a:r>
              <a:rPr lang="fr-FR" sz="3200" dirty="0">
                <a:solidFill>
                  <a:schemeClr val="accent1">
                    <a:lumMod val="50000"/>
                  </a:schemeClr>
                </a:solidFill>
              </a:rPr>
              <a:t>Default</a:t>
            </a:r>
            <a:r>
              <a:rPr lang="fr-FR" sz="3200" dirty="0">
                <a:solidFill>
                  <a:schemeClr val="accent6">
                    <a:lumMod val="50000"/>
                  </a:schemeClr>
                </a:solidFill>
              </a:rPr>
              <a:t>":{</a:t>
            </a:r>
          </a:p>
          <a:p>
            <a:r>
              <a:rPr lang="fr-FR" sz="3200" dirty="0">
                <a:solidFill>
                  <a:schemeClr val="accent6">
                    <a:lumMod val="50000"/>
                  </a:schemeClr>
                </a:solidFill>
              </a:rPr>
              <a:t>    "</a:t>
            </a:r>
            <a:r>
              <a:rPr lang="fr-FR" sz="3200" dirty="0" err="1">
                <a:solidFill>
                  <a:schemeClr val="accent1">
                    <a:lumMod val="50000"/>
                  </a:schemeClr>
                </a:solidFill>
              </a:rPr>
              <a:t>WakeUp</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 </a:t>
            </a:r>
            <a:r>
              <a:rPr lang="fr-FR" sz="2000" dirty="0">
                <a:solidFill>
                  <a:schemeClr val="accent6">
                    <a:lumMod val="60000"/>
                    <a:lumOff val="40000"/>
                  </a:schemeClr>
                </a:solidFill>
              </a:rPr>
              <a:t>// Wake up your infrastructure at 08:00</a:t>
            </a:r>
          </a:p>
          <a:p>
            <a:r>
              <a:rPr lang="fr-FR" sz="3200" dirty="0">
                <a:solidFill>
                  <a:schemeClr val="accent6">
                    <a:lumMod val="50000"/>
                  </a:schemeClr>
                </a:solidFill>
              </a:rPr>
              <a:t>    "</a:t>
            </a:r>
            <a:r>
              <a:rPr lang="fr-FR" sz="3200" dirty="0" err="1">
                <a:solidFill>
                  <a:schemeClr val="accent1">
                    <a:lumMod val="50000"/>
                  </a:schemeClr>
                </a:solidFill>
              </a:rPr>
              <a:t>ScaleDownTimeout</a:t>
            </a:r>
            <a:r>
              <a:rPr lang="fr-FR" sz="3200" dirty="0">
                <a:solidFill>
                  <a:schemeClr val="accent6">
                    <a:lumMod val="50000"/>
                  </a:schemeClr>
                </a:solidFill>
              </a:rPr>
              <a:t>":[</a:t>
            </a:r>
          </a:p>
          <a:p>
            <a:r>
              <a:rPr lang="fr-FR" sz="3200" dirty="0">
                <a:solidFill>
                  <a:schemeClr val="accent6">
                    <a:lumMod val="50000"/>
                  </a:schemeClr>
                </a:solidFill>
              </a:rPr>
              <a:t>	{"</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08:00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43200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12 </a:t>
            </a:r>
            <a:r>
              <a:rPr lang="fr-FR" sz="2000" dirty="0" err="1">
                <a:solidFill>
                  <a:schemeClr val="accent6">
                    <a:lumMod val="60000"/>
                    <a:lumOff val="40000"/>
                  </a:schemeClr>
                </a:solidFill>
              </a:rPr>
              <a:t>hours</a:t>
            </a:r>
            <a:r>
              <a:rPr lang="fr-FR" sz="2000" dirty="0">
                <a:solidFill>
                  <a:schemeClr val="accent6">
                    <a:lumMod val="60000"/>
                    <a:lumOff val="40000"/>
                  </a:schemeClr>
                </a:solidFill>
              </a:rPr>
              <a:t> of </a:t>
            </a:r>
            <a:r>
              <a:rPr lang="fr-FR" sz="2000" dirty="0" err="1">
                <a:solidFill>
                  <a:schemeClr val="accent6">
                    <a:lumMod val="60000"/>
                    <a:lumOff val="40000"/>
                  </a:schemeClr>
                </a:solidFill>
              </a:rPr>
              <a:t>inactivity</a:t>
            </a:r>
            <a:r>
              <a:rPr lang="fr-FR" sz="3200" dirty="0">
                <a:solidFill>
                  <a:schemeClr val="accent6">
                    <a:lumMod val="60000"/>
                    <a:lumOff val="40000"/>
                  </a:schemeClr>
                </a:solidFill>
              </a:rPr>
              <a:t>     	</a:t>
            </a:r>
            <a:r>
              <a:rPr lang="fr-FR" sz="3200" dirty="0">
                <a:solidFill>
                  <a:schemeClr val="accent6">
                    <a:lumMod val="50000"/>
                  </a:schemeClr>
                </a:solidFill>
              </a:rPr>
              <a:t>{"</a:t>
            </a:r>
            <a:r>
              <a:rPr lang="fr-FR" sz="3200" dirty="0">
                <a:solidFill>
                  <a:schemeClr val="accent1">
                    <a:lumMod val="50000"/>
                  </a:schemeClr>
                </a:solidFill>
              </a:rPr>
              <a:t>Time</a:t>
            </a:r>
            <a:r>
              <a:rPr lang="fr-FR" sz="3200" dirty="0">
                <a:solidFill>
                  <a:schemeClr val="accent6">
                    <a:lumMod val="50000"/>
                  </a:schemeClr>
                </a:solidFill>
              </a:rPr>
              <a:t>":"</a:t>
            </a:r>
            <a:r>
              <a:rPr lang="fr-FR" sz="3200" dirty="0">
                <a:solidFill>
                  <a:schemeClr val="bg2">
                    <a:lumMod val="25000"/>
                  </a:schemeClr>
                </a:solidFill>
              </a:rPr>
              <a:t>19:00</a:t>
            </a:r>
            <a:r>
              <a:rPr lang="fr-FR" sz="3200" dirty="0">
                <a:solidFill>
                  <a:schemeClr val="accent6">
                    <a:lumMod val="50000"/>
                  </a:schemeClr>
                </a:solidFill>
              </a:rPr>
              <a:t>","</a:t>
            </a:r>
            <a:r>
              <a:rPr lang="fr-FR" sz="3200" dirty="0">
                <a:solidFill>
                  <a:schemeClr val="accent1">
                    <a:lumMod val="50000"/>
                  </a:schemeClr>
                </a:solidFill>
              </a:rPr>
              <a:t>Value</a:t>
            </a:r>
            <a:r>
              <a:rPr lang="fr-FR" sz="3200" dirty="0">
                <a:solidFill>
                  <a:schemeClr val="accent6">
                    <a:lumMod val="50000"/>
                  </a:schemeClr>
                </a:solidFill>
              </a:rPr>
              <a:t>":</a:t>
            </a:r>
            <a:r>
              <a:rPr lang="fr-FR" sz="3200" dirty="0">
                <a:solidFill>
                  <a:schemeClr val="bg2">
                    <a:lumMod val="25000"/>
                  </a:schemeClr>
                </a:solidFill>
              </a:rPr>
              <a:t>600</a:t>
            </a:r>
            <a:r>
              <a:rPr lang="fr-FR" sz="3200" dirty="0">
                <a:solidFill>
                  <a:schemeClr val="accent6">
                    <a:lumMod val="50000"/>
                  </a:schemeClr>
                </a:solidFill>
              </a:rPr>
              <a:t>} </a:t>
            </a:r>
            <a:r>
              <a:rPr lang="fr-FR" sz="2000" dirty="0">
                <a:solidFill>
                  <a:schemeClr val="accent6">
                    <a:lumMod val="60000"/>
                    <a:lumOff val="40000"/>
                  </a:schemeClr>
                </a:solidFill>
              </a:rPr>
              <a:t>// </a:t>
            </a:r>
            <a:r>
              <a:rPr lang="fr-FR" sz="2000" dirty="0" err="1">
                <a:solidFill>
                  <a:schemeClr val="accent6">
                    <a:lumMod val="60000"/>
                    <a:lumOff val="40000"/>
                  </a:schemeClr>
                </a:solidFill>
              </a:rPr>
              <a:t>Scale</a:t>
            </a:r>
            <a:r>
              <a:rPr lang="fr-FR" sz="2000" dirty="0">
                <a:solidFill>
                  <a:schemeClr val="accent6">
                    <a:lumMod val="60000"/>
                    <a:lumOff val="40000"/>
                  </a:schemeClr>
                </a:solidFill>
              </a:rPr>
              <a:t> down </a:t>
            </a:r>
            <a:r>
              <a:rPr lang="fr-FR" sz="2000" dirty="0" err="1">
                <a:solidFill>
                  <a:schemeClr val="accent6">
                    <a:lumMod val="60000"/>
                    <a:lumOff val="40000"/>
                  </a:schemeClr>
                </a:solidFill>
              </a:rPr>
              <a:t>after</a:t>
            </a:r>
            <a:r>
              <a:rPr lang="fr-FR" sz="2000" dirty="0">
                <a:solidFill>
                  <a:schemeClr val="accent6">
                    <a:lumMod val="60000"/>
                    <a:lumOff val="40000"/>
                  </a:schemeClr>
                </a:solidFill>
              </a:rPr>
              <a:t> 10 minutes of </a:t>
            </a:r>
            <a:r>
              <a:rPr lang="fr-FR" sz="2000" dirty="0" err="1">
                <a:solidFill>
                  <a:schemeClr val="accent6">
                    <a:lumMod val="60000"/>
                    <a:lumOff val="40000"/>
                  </a:schemeClr>
                </a:solidFill>
              </a:rPr>
              <a:t>inactivity</a:t>
            </a:r>
            <a:br>
              <a:rPr lang="fr-FR" sz="3200" dirty="0">
                <a:solidFill>
                  <a:schemeClr val="accent6">
                    <a:lumMod val="60000"/>
                    <a:lumOff val="40000"/>
                  </a:schemeClr>
                </a:solidFill>
              </a:rPr>
            </a:br>
            <a:r>
              <a:rPr lang="fr-FR" sz="3200" dirty="0">
                <a:solidFill>
                  <a:schemeClr val="accent6">
                    <a:lumMod val="60000"/>
                    <a:lumOff val="40000"/>
                  </a:schemeClr>
                </a:solidFill>
              </a:rPr>
              <a:t>	</a:t>
            </a:r>
            <a:r>
              <a:rPr lang="fr-FR" sz="3200" dirty="0">
                <a:solidFill>
                  <a:schemeClr val="accent6">
                    <a:lumMod val="50000"/>
                  </a:schemeClr>
                </a:solidFill>
              </a:rPr>
              <a:t>]</a:t>
            </a:r>
          </a:p>
          <a:p>
            <a:r>
              <a:rPr lang="fr-FR" sz="3200" dirty="0">
                <a:solidFill>
                  <a:schemeClr val="accent6">
                    <a:lumMod val="50000"/>
                  </a:schemeClr>
                </a:solidFill>
              </a:rPr>
              <a:t>  }</a:t>
            </a:r>
          </a:p>
          <a:p>
            <a:r>
              <a:rPr lang="fr-FR" sz="3200" dirty="0">
                <a:solidFill>
                  <a:schemeClr val="accent6">
                    <a:lumMod val="50000"/>
                  </a:schemeClr>
                </a:solidFill>
              </a:rPr>
              <a:t>}</a:t>
            </a:r>
          </a:p>
        </p:txBody>
      </p:sp>
      <p:sp>
        <p:nvSpPr>
          <p:cNvPr id="2" name="Titre 1">
            <a:extLst>
              <a:ext uri="{FF2B5EF4-FFF2-40B4-BE49-F238E27FC236}">
                <a16:creationId xmlns:a16="http://schemas.microsoft.com/office/drawing/2014/main" id="{5C316109-94BB-F08F-8352-64A9BEEEB8E8}"/>
              </a:ext>
            </a:extLst>
          </p:cNvPr>
          <p:cNvSpPr>
            <a:spLocks noGrp="1"/>
          </p:cNvSpPr>
          <p:nvPr>
            <p:ph type="title"/>
          </p:nvPr>
        </p:nvSpPr>
        <p:spPr>
          <a:xfrm>
            <a:off x="6325968" y="5056308"/>
            <a:ext cx="4971270" cy="1099362"/>
          </a:xfrm>
          <a:solidFill>
            <a:schemeClr val="bg1">
              <a:lumMod val="50000"/>
            </a:schemeClr>
          </a:solidFill>
        </p:spPr>
        <p:txBody>
          <a:bodyPr/>
          <a:lstStyle/>
          <a:p>
            <a:pPr algn="ctr"/>
            <a:r>
              <a:rPr lang="fr-FR" b="1" i="0" dirty="0" err="1">
                <a:solidFill>
                  <a:schemeClr val="bg1"/>
                </a:solidFill>
                <a:effectLst/>
                <a:latin typeface="-apple-system"/>
              </a:rPr>
              <a:t>SlimFaas</a:t>
            </a:r>
            <a:r>
              <a:rPr lang="fr-FR" b="1" i="0" dirty="0">
                <a:solidFill>
                  <a:schemeClr val="bg1"/>
                </a:solidFill>
                <a:effectLst/>
                <a:latin typeface="-apple-system"/>
              </a:rPr>
              <a:t>/Schedule</a:t>
            </a:r>
            <a:endParaRPr lang="fr-FR" dirty="0">
              <a:solidFill>
                <a:schemeClr val="bg1"/>
              </a:solidFill>
            </a:endParaRPr>
          </a:p>
        </p:txBody>
      </p:sp>
      <p:sp>
        <p:nvSpPr>
          <p:cNvPr id="6" name="TextBox 35">
            <a:extLst>
              <a:ext uri="{FF2B5EF4-FFF2-40B4-BE49-F238E27FC236}">
                <a16:creationId xmlns:a16="http://schemas.microsoft.com/office/drawing/2014/main" id="{DB1751A5-EE2C-C951-FE3E-48070A405F2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43D1EDEE-E8E0-D9E9-0E82-0CC46D767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Picture 2">
            <a:extLst>
              <a:ext uri="{FF2B5EF4-FFF2-40B4-BE49-F238E27FC236}">
                <a16:creationId xmlns:a16="http://schemas.microsoft.com/office/drawing/2014/main" id="{F0BB6707-AE4F-0B31-328D-0691D1FBE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98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FCF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8416A-765D-F982-06F1-A3DDE99D5AE2}"/>
              </a:ext>
            </a:extLst>
          </p:cNvPr>
          <p:cNvSpPr>
            <a:spLocks noGrp="1"/>
          </p:cNvSpPr>
          <p:nvPr>
            <p:ph type="title"/>
          </p:nvPr>
        </p:nvSpPr>
        <p:spPr/>
        <p:txBody>
          <a:bodyPr/>
          <a:lstStyle/>
          <a:p>
            <a:endParaRPr lang="fr-FR" dirty="0"/>
          </a:p>
        </p:txBody>
      </p:sp>
      <p:pic>
        <p:nvPicPr>
          <p:cNvPr id="5" name="Espace réservé du contenu 4" descr="Une image contenant sphère, peinture, globe, planète&#10;&#10;Le contenu généré par l’IA peut être incorrect.">
            <a:extLst>
              <a:ext uri="{FF2B5EF4-FFF2-40B4-BE49-F238E27FC236}">
                <a16:creationId xmlns:a16="http://schemas.microsoft.com/office/drawing/2014/main" id="{2D61BADB-6E62-9D66-FD1F-D3B140DCC881}"/>
              </a:ext>
            </a:extLst>
          </p:cNvPr>
          <p:cNvPicPr>
            <a:picLocks noGrp="1" noChangeAspect="1"/>
          </p:cNvPicPr>
          <p:nvPr>
            <p:ph idx="1"/>
          </p:nvPr>
        </p:nvPicPr>
        <p:blipFill>
          <a:blip r:embed="rId2"/>
          <a:stretch>
            <a:fillRect/>
          </a:stretch>
        </p:blipFill>
        <p:spPr>
          <a:xfrm>
            <a:off x="3383280" y="926211"/>
            <a:ext cx="5236464" cy="5236464"/>
          </a:xfrm>
        </p:spPr>
      </p:pic>
      <p:sp>
        <p:nvSpPr>
          <p:cNvPr id="6" name="Rectangle 5">
            <a:extLst>
              <a:ext uri="{FF2B5EF4-FFF2-40B4-BE49-F238E27FC236}">
                <a16:creationId xmlns:a16="http://schemas.microsoft.com/office/drawing/2014/main" id="{B5E1D94E-67C7-4F6F-4161-2719F46B7E98}"/>
              </a:ext>
            </a:extLst>
          </p:cNvPr>
          <p:cNvSpPr/>
          <p:nvPr/>
        </p:nvSpPr>
        <p:spPr>
          <a:xfrm>
            <a:off x="0" y="0"/>
            <a:ext cx="4869180"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err="1"/>
              <a:t>Mind</a:t>
            </a:r>
            <a:r>
              <a:rPr lang="fr-FR" sz="4000" dirty="0"/>
              <a:t> Changer</a:t>
            </a:r>
          </a:p>
        </p:txBody>
      </p:sp>
      <p:sp>
        <p:nvSpPr>
          <p:cNvPr id="7" name="TextBox 35">
            <a:extLst>
              <a:ext uri="{FF2B5EF4-FFF2-40B4-BE49-F238E27FC236}">
                <a16:creationId xmlns:a16="http://schemas.microsoft.com/office/drawing/2014/main" id="{A7B5B75A-27B8-A2AA-811D-F1FC4E7760CB}"/>
              </a:ext>
            </a:extLst>
          </p:cNvPr>
          <p:cNvSpPr txBox="1"/>
          <p:nvPr/>
        </p:nvSpPr>
        <p:spPr>
          <a:xfrm>
            <a:off x="-385036" y="6488668"/>
            <a:ext cx="4425963" cy="369332"/>
          </a:xfrm>
          <a:prstGeom prst="rect">
            <a:avLst/>
          </a:prstGeom>
          <a:solidFill>
            <a:srgbClr val="FEFCF6"/>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0C5F300C-520B-0238-E26C-A33139ED9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3" name="Picture 2">
            <a:extLst>
              <a:ext uri="{FF2B5EF4-FFF2-40B4-BE49-F238E27FC236}">
                <a16:creationId xmlns:a16="http://schemas.microsoft.com/office/drawing/2014/main" id="{2EBA5E59-DD73-265E-4A36-E26B76FCE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2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202449" y="838540"/>
            <a:ext cx="9985405" cy="4524315"/>
          </a:xfrm>
          <a:prstGeom prst="rect">
            <a:avLst/>
          </a:prstGeom>
          <a:noFill/>
        </p:spPr>
        <p:txBody>
          <a:bodyPr wrap="square" rtlCol="0">
            <a:spAutoFit/>
          </a:bodyPr>
          <a:lstStyle/>
          <a:p>
            <a:pPr marL="1143000" indent="-1143000">
              <a:buFont typeface="+mj-lt"/>
              <a:buAutoNum type="arabicPeriod"/>
            </a:pPr>
            <a:r>
              <a:rPr lang="fr-FR" sz="9600" dirty="0" err="1">
                <a:solidFill>
                  <a:schemeClr val="accent6">
                    <a:lumMod val="40000"/>
                    <a:lumOff val="60000"/>
                  </a:schemeClr>
                </a:solidFill>
              </a:rPr>
              <a:t>SlimFaas</a:t>
            </a:r>
            <a:r>
              <a:rPr lang="fr-FR" sz="9600" dirty="0">
                <a:solidFill>
                  <a:schemeClr val="accent6">
                    <a:lumMod val="40000"/>
                    <a:lumOff val="60000"/>
                  </a:schemeClr>
                </a:solidFill>
                <a:highlight>
                  <a:srgbClr val="FFFF00"/>
                </a:highlight>
              </a:rPr>
              <a:t> </a:t>
            </a:r>
          </a:p>
          <a:p>
            <a:pPr marL="1143000" indent="-1143000">
              <a:buFont typeface="+mj-lt"/>
              <a:buAutoNum type="arabicPeriod"/>
            </a:pPr>
            <a:r>
              <a:rPr lang="fr-FR" sz="9600" dirty="0" err="1">
                <a:solidFill>
                  <a:schemeClr val="accent6">
                    <a:lumMod val="40000"/>
                    <a:lumOff val="60000"/>
                  </a:schemeClr>
                </a:solidFill>
              </a:rPr>
              <a:t>Mind</a:t>
            </a:r>
            <a:r>
              <a:rPr lang="fr-FR" sz="9600" dirty="0">
                <a:solidFill>
                  <a:schemeClr val="accent6">
                    <a:lumMod val="40000"/>
                    <a:lumOff val="60000"/>
                  </a:schemeClr>
                </a:solidFill>
              </a:rPr>
              <a:t> Changer</a:t>
            </a:r>
          </a:p>
          <a:p>
            <a:pPr marL="1143000" indent="-1143000">
              <a:buFont typeface="+mj-lt"/>
              <a:buAutoNum type="arabicPeriod"/>
            </a:pPr>
            <a:r>
              <a:rPr lang="fr-FR" sz="9600" dirty="0">
                <a:solidFill>
                  <a:schemeClr val="accent6">
                    <a:lumMod val="75000"/>
                  </a:schemeClr>
                </a:solidFill>
                <a:highlight>
                  <a:srgbClr val="FFFF00"/>
                </a:highlight>
              </a:rPr>
              <a:t>Yes, but why ?</a:t>
            </a:r>
          </a:p>
        </p:txBody>
      </p:sp>
      <p:sp>
        <p:nvSpPr>
          <p:cNvPr id="2" name="TextBox 35">
            <a:extLst>
              <a:ext uri="{FF2B5EF4-FFF2-40B4-BE49-F238E27FC236}">
                <a16:creationId xmlns:a16="http://schemas.microsoft.com/office/drawing/2014/main" id="{EA5E16A3-B5CE-DDB5-4356-2155CE1A7E7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E4BC503A-1A4F-1FEB-A4FC-9DF30A347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7" name="Picture 2">
            <a:extLst>
              <a:ext uri="{FF2B5EF4-FFF2-40B4-BE49-F238E27FC236}">
                <a16:creationId xmlns:a16="http://schemas.microsoft.com/office/drawing/2014/main" id="{F0923B9B-A5F7-388C-8DCB-D2AFCA357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695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713510" y="657753"/>
            <a:ext cx="8764979" cy="1862048"/>
          </a:xfrm>
          <a:prstGeom prst="rect">
            <a:avLst/>
          </a:prstGeom>
          <a:solidFill>
            <a:srgbClr val="122D46"/>
          </a:solidFill>
        </p:spPr>
        <p:txBody>
          <a:bodyPr wrap="square" rtlCol="0">
            <a:spAutoFit/>
          </a:bodyPr>
          <a:lstStyle/>
          <a:p>
            <a:pPr algn="ctr"/>
            <a:r>
              <a:rPr lang="fr-FR" sz="11500" dirty="0">
                <a:solidFill>
                  <a:schemeClr val="accent6">
                    <a:lumMod val="40000"/>
                    <a:lumOff val="60000"/>
                  </a:schemeClr>
                </a:solidFill>
              </a:rPr>
              <a:t>WHAT NEXT ?</a:t>
            </a:r>
            <a:endParaRPr lang="fr-FR" sz="115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9" name="Image 8">
            <a:extLst>
              <a:ext uri="{FF2B5EF4-FFF2-40B4-BE49-F238E27FC236}">
                <a16:creationId xmlns:a16="http://schemas.microsoft.com/office/drawing/2014/main" id="{D1D973EF-5C96-FD43-3758-DF1C7850848C}"/>
              </a:ext>
            </a:extLst>
          </p:cNvPr>
          <p:cNvPicPr>
            <a:picLocks noChangeAspect="1"/>
          </p:cNvPicPr>
          <p:nvPr/>
        </p:nvPicPr>
        <p:blipFill>
          <a:blip r:embed="rId4"/>
          <a:stretch>
            <a:fillRect/>
          </a:stretch>
        </p:blipFill>
        <p:spPr>
          <a:xfrm>
            <a:off x="3807070" y="3189201"/>
            <a:ext cx="4052149" cy="2176438"/>
          </a:xfrm>
          <a:prstGeom prst="rect">
            <a:avLst/>
          </a:prstGeom>
        </p:spPr>
      </p:pic>
      <p:pic>
        <p:nvPicPr>
          <p:cNvPr id="7" name="Picture 2">
            <a:extLst>
              <a:ext uri="{FF2B5EF4-FFF2-40B4-BE49-F238E27FC236}">
                <a16:creationId xmlns:a16="http://schemas.microsoft.com/office/drawing/2014/main" id="{6DE746C7-80E7-B77F-CD59-A7BD2E447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0046" y="6425612"/>
            <a:ext cx="2296392" cy="4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72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FA564C8-A2C6-6F7F-55F7-19E14F62BBBB}"/>
              </a:ext>
            </a:extLst>
          </p:cNvPr>
          <p:cNvSpPr>
            <a:spLocks noGrp="1"/>
          </p:cNvSpPr>
          <p:nvPr>
            <p:ph idx="1"/>
          </p:nvPr>
        </p:nvSpPr>
        <p:spPr/>
        <p:txBody>
          <a:bodyPr/>
          <a:lstStyle/>
          <a:p>
            <a:endParaRPr lang="fr-FR"/>
          </a:p>
        </p:txBody>
      </p:sp>
      <p:pic>
        <p:nvPicPr>
          <p:cNvPr id="8" name="Graphique 7">
            <a:extLst>
              <a:ext uri="{FF2B5EF4-FFF2-40B4-BE49-F238E27FC236}">
                <a16:creationId xmlns:a16="http://schemas.microsoft.com/office/drawing/2014/main" id="{2F6920D6-3720-ED01-8484-1190595D11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pic>
        <p:nvPicPr>
          <p:cNvPr id="1028" name="Picture 4" descr="Aperçu de l’image">
            <a:extLst>
              <a:ext uri="{FF2B5EF4-FFF2-40B4-BE49-F238E27FC236}">
                <a16:creationId xmlns:a16="http://schemas.microsoft.com/office/drawing/2014/main" id="{DB756D0A-22C3-E17D-80D1-4DAA69DB3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287250" cy="70212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2FA98D4-A04A-FE44-A5A0-ACC802EE0D11}"/>
              </a:ext>
            </a:extLst>
          </p:cNvPr>
          <p:cNvSpPr txBox="1"/>
          <p:nvPr/>
        </p:nvSpPr>
        <p:spPr>
          <a:xfrm>
            <a:off x="167054" y="5848322"/>
            <a:ext cx="12551004" cy="923330"/>
          </a:xfrm>
          <a:prstGeom prst="rect">
            <a:avLst/>
          </a:prstGeom>
          <a:noFill/>
        </p:spPr>
        <p:txBody>
          <a:bodyPr wrap="square">
            <a:spAutoFit/>
          </a:bodyPr>
          <a:lstStyle/>
          <a:p>
            <a:r>
              <a:rPr lang="fr-FR" sz="5400" dirty="0">
                <a:solidFill>
                  <a:schemeClr val="bg2">
                    <a:lumMod val="90000"/>
                  </a:schemeClr>
                </a:solidFill>
                <a:hlinkClick r:id="rId5">
                  <a:extLst>
                    <a:ext uri="{A12FA001-AC4F-418D-AE19-62706E023703}">
                      <ahyp:hlinkClr xmlns:ahyp="http://schemas.microsoft.com/office/drawing/2018/hyperlinkcolor" val="tx"/>
                    </a:ext>
                  </a:extLst>
                </a:hlinkClick>
              </a:rPr>
              <a:t>https://github.com/SlimPlanet/SlimFaas</a:t>
            </a:r>
            <a:endParaRPr lang="fr-FR" sz="5400" dirty="0">
              <a:solidFill>
                <a:schemeClr val="bg2">
                  <a:lumMod val="90000"/>
                </a:schemeClr>
              </a:solidFill>
            </a:endParaRPr>
          </a:p>
        </p:txBody>
      </p:sp>
      <p:sp>
        <p:nvSpPr>
          <p:cNvPr id="13" name="ZoneTexte 12">
            <a:extLst>
              <a:ext uri="{FF2B5EF4-FFF2-40B4-BE49-F238E27FC236}">
                <a16:creationId xmlns:a16="http://schemas.microsoft.com/office/drawing/2014/main" id="{83484A49-C4D7-D6DE-AE2A-67720D6F80DF}"/>
              </a:ext>
            </a:extLst>
          </p:cNvPr>
          <p:cNvSpPr txBox="1"/>
          <p:nvPr/>
        </p:nvSpPr>
        <p:spPr>
          <a:xfrm>
            <a:off x="3451860" y="0"/>
            <a:ext cx="4104009" cy="1107996"/>
          </a:xfrm>
          <a:prstGeom prst="rect">
            <a:avLst/>
          </a:prstGeom>
          <a:noFill/>
        </p:spPr>
        <p:txBody>
          <a:bodyPr wrap="none" rtlCol="0">
            <a:spAutoFit/>
          </a:bodyPr>
          <a:lstStyle/>
          <a:p>
            <a:r>
              <a:rPr lang="fr-FR" sz="6600" dirty="0">
                <a:solidFill>
                  <a:srgbClr val="100003"/>
                </a:solidFill>
              </a:rPr>
              <a:t>Conclusion</a:t>
            </a:r>
          </a:p>
        </p:txBody>
      </p:sp>
    </p:spTree>
    <p:extLst>
      <p:ext uri="{BB962C8B-B14F-4D97-AF65-F5344CB8AC3E}">
        <p14:creationId xmlns:p14="http://schemas.microsoft.com/office/powerpoint/2010/main" val="1295729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A2AA3-9C89-18D1-D0D0-5931CBDB3A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09F8E9-8C7E-AB16-141B-9B086B881F06}"/>
              </a:ext>
            </a:extLst>
          </p:cNvPr>
          <p:cNvSpPr>
            <a:spLocks noGrp="1"/>
          </p:cNvSpPr>
          <p:nvPr>
            <p:ph idx="1"/>
          </p:nvPr>
        </p:nvSpPr>
        <p:spPr/>
        <p:txBody>
          <a:bodyPr/>
          <a:lstStyle/>
          <a:p>
            <a:endParaRPr lang="fr-FR"/>
          </a:p>
        </p:txBody>
      </p:sp>
      <p:pic>
        <p:nvPicPr>
          <p:cNvPr id="2050" name="Picture 2" descr="Aperçu de l’image">
            <a:extLst>
              <a:ext uri="{FF2B5EF4-FFF2-40B4-BE49-F238E27FC236}">
                <a16:creationId xmlns:a16="http://schemas.microsoft.com/office/drawing/2014/main" id="{DBD4DA60-5B76-505A-CBD2-5FFBA2A2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29"/>
            <a:ext cx="12276772" cy="70152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53917259-D6A2-8BA6-277D-1F93555294ED}"/>
              </a:ext>
            </a:extLst>
          </p:cNvPr>
          <p:cNvSpPr txBox="1"/>
          <p:nvPr/>
        </p:nvSpPr>
        <p:spPr>
          <a:xfrm>
            <a:off x="4400550" y="-96540"/>
            <a:ext cx="3200684" cy="923330"/>
          </a:xfrm>
          <a:prstGeom prst="rect">
            <a:avLst/>
          </a:prstGeom>
          <a:noFill/>
        </p:spPr>
        <p:txBody>
          <a:bodyPr wrap="none" rtlCol="0">
            <a:spAutoFit/>
          </a:bodyPr>
          <a:lstStyle/>
          <a:p>
            <a:r>
              <a:rPr lang="fr-FR" sz="5400" dirty="0">
                <a:solidFill>
                  <a:schemeClr val="bg1"/>
                </a:solidFill>
              </a:rPr>
              <a:t>Thank You</a:t>
            </a:r>
          </a:p>
        </p:txBody>
      </p:sp>
    </p:spTree>
    <p:extLst>
      <p:ext uri="{BB962C8B-B14F-4D97-AF65-F5344CB8AC3E}">
        <p14:creationId xmlns:p14="http://schemas.microsoft.com/office/powerpoint/2010/main" val="1946442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17F8-71BE-AFBC-860E-1EA1A2FEA6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C9DBCE-B862-A38F-E085-CEC95555561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93250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82C3B-F924-FA5D-94B5-8FE4B6F7160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6F1F4A4-772F-5131-FBAB-AB6E833DA5F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5833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1D07BB-659A-F816-6314-8C736DBCF70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9E6346C-C8F6-B505-9F21-54A48867EDB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268F8B64-CD6E-B22A-F90F-4BD5268B2F05}"/>
              </a:ext>
            </a:extLst>
          </p:cNvPr>
          <p:cNvPicPr>
            <a:picLocks noChangeAspect="1"/>
          </p:cNvPicPr>
          <p:nvPr/>
        </p:nvPicPr>
        <p:blipFill>
          <a:blip r:embed="rId2"/>
          <a:stretch>
            <a:fillRect/>
          </a:stretch>
        </p:blipFill>
        <p:spPr>
          <a:xfrm>
            <a:off x="3934288" y="1027906"/>
            <a:ext cx="3563564" cy="5348689"/>
          </a:xfrm>
          <a:prstGeom prst="rect">
            <a:avLst/>
          </a:prstGeom>
        </p:spPr>
      </p:pic>
      <p:sp>
        <p:nvSpPr>
          <p:cNvPr id="5" name="TextBox 35">
            <a:extLst>
              <a:ext uri="{FF2B5EF4-FFF2-40B4-BE49-F238E27FC236}">
                <a16:creationId xmlns:a16="http://schemas.microsoft.com/office/drawing/2014/main" id="{8431AC64-2F15-0F0D-FAAC-3A91F7C3290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6" name="Graphique 5">
            <a:extLst>
              <a:ext uri="{FF2B5EF4-FFF2-40B4-BE49-F238E27FC236}">
                <a16:creationId xmlns:a16="http://schemas.microsoft.com/office/drawing/2014/main" id="{9050315C-35A1-35F7-68E8-43D9FA592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7" name="Rectangle 6">
            <a:extLst>
              <a:ext uri="{FF2B5EF4-FFF2-40B4-BE49-F238E27FC236}">
                <a16:creationId xmlns:a16="http://schemas.microsoft.com/office/drawing/2014/main" id="{B1B59DCE-6A21-3D8F-DFB4-59E0FE7E7AA2}"/>
              </a:ext>
            </a:extLst>
          </p:cNvPr>
          <p:cNvSpPr/>
          <p:nvPr/>
        </p:nvSpPr>
        <p:spPr>
          <a:xfrm>
            <a:off x="-1" y="0"/>
            <a:ext cx="4814371"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Le retour du Slim !</a:t>
            </a:r>
          </a:p>
        </p:txBody>
      </p:sp>
      <p:pic>
        <p:nvPicPr>
          <p:cNvPr id="8" name="Picture 2">
            <a:extLst>
              <a:ext uri="{FF2B5EF4-FFF2-40B4-BE49-F238E27FC236}">
                <a16:creationId xmlns:a16="http://schemas.microsoft.com/office/drawing/2014/main" id="{3D55B56A-88E7-3E2C-1BBA-9EAB85F20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61131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0C287-43E8-A9EF-9A9A-305BEB3D4A9E}"/>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02366BEF-FC27-045C-9A36-38B0D0DD9178}"/>
              </a:ext>
            </a:extLst>
          </p:cNvPr>
          <p:cNvPicPr>
            <a:picLocks noGrp="1" noChangeAspect="1"/>
          </p:cNvPicPr>
          <p:nvPr>
            <p:ph idx="1"/>
          </p:nvPr>
        </p:nvPicPr>
        <p:blipFill>
          <a:blip r:embed="rId2"/>
          <a:stretch>
            <a:fillRect/>
          </a:stretch>
        </p:blipFill>
        <p:spPr>
          <a:xfrm>
            <a:off x="0" y="-1"/>
            <a:ext cx="12203930" cy="6973677"/>
          </a:xfrm>
        </p:spPr>
      </p:pic>
      <p:pic>
        <p:nvPicPr>
          <p:cNvPr id="8" name="Image 7">
            <a:extLst>
              <a:ext uri="{FF2B5EF4-FFF2-40B4-BE49-F238E27FC236}">
                <a16:creationId xmlns:a16="http://schemas.microsoft.com/office/drawing/2014/main" id="{2DB32941-5E43-1F5E-C0E1-7248D3960C7C}"/>
              </a:ext>
            </a:extLst>
          </p:cNvPr>
          <p:cNvPicPr>
            <a:picLocks noChangeAspect="1"/>
          </p:cNvPicPr>
          <p:nvPr/>
        </p:nvPicPr>
        <p:blipFill>
          <a:blip r:embed="rId3"/>
          <a:stretch>
            <a:fillRect/>
          </a:stretch>
        </p:blipFill>
        <p:spPr>
          <a:xfrm>
            <a:off x="10428041" y="6488668"/>
            <a:ext cx="1738395" cy="328520"/>
          </a:xfrm>
          <a:prstGeom prst="rect">
            <a:avLst/>
          </a:prstGeom>
        </p:spPr>
      </p:pic>
      <p:pic>
        <p:nvPicPr>
          <p:cNvPr id="9" name="Graphique 8">
            <a:extLst>
              <a:ext uri="{FF2B5EF4-FFF2-40B4-BE49-F238E27FC236}">
                <a16:creationId xmlns:a16="http://schemas.microsoft.com/office/drawing/2014/main" id="{3E058162-0FF1-D61C-FE83-1B92C2B740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10" name="Picture 2">
            <a:extLst>
              <a:ext uri="{FF2B5EF4-FFF2-40B4-BE49-F238E27FC236}">
                <a16:creationId xmlns:a16="http://schemas.microsoft.com/office/drawing/2014/main" id="{C987DBF4-AADE-42E7-1859-3B9377E32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46" r="16874"/>
          <a:stretch/>
        </p:blipFill>
        <p:spPr bwMode="auto">
          <a:xfrm>
            <a:off x="5679749" y="2698817"/>
            <a:ext cx="1216810" cy="102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70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75000"/>
                  </a:schemeClr>
                </a:solidFill>
              </a:rPr>
              <a:t>Why</a:t>
            </a:r>
            <a:r>
              <a:rPr lang="fr-FR" sz="7200" dirty="0">
                <a:solidFill>
                  <a:schemeClr val="accent6">
                    <a:lumMod val="75000"/>
                  </a:schemeClr>
                </a:solidFill>
              </a:rPr>
              <a:t> </a:t>
            </a:r>
            <a:r>
              <a:rPr lang="fr-FR" sz="7200" dirty="0" err="1">
                <a:solidFill>
                  <a:schemeClr val="accent6">
                    <a:lumMod val="75000"/>
                  </a:schemeClr>
                </a:solidFill>
              </a:rPr>
              <a:t>SlimFaas</a:t>
            </a:r>
            <a:r>
              <a:rPr lang="fr-FR" sz="7200" dirty="0">
                <a:solidFill>
                  <a:schemeClr val="accent6">
                    <a:lumMod val="75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2884FE3C-EF44-540D-DC49-4AD97D45BF5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3406B75C-891A-2D20-7335-A2C8F67F2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402957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75000"/>
                  </a:schemeClr>
                </a:solidFill>
              </a:rPr>
              <a:t>Awesome</a:t>
            </a:r>
            <a:r>
              <a:rPr lang="fr-FR" sz="7200" dirty="0">
                <a:solidFill>
                  <a:schemeClr val="accent6">
                    <a:lumMod val="75000"/>
                  </a:schemeClr>
                </a:solidFill>
              </a:rPr>
              <a:t> </a:t>
            </a:r>
            <a:r>
              <a:rPr lang="fr-FR" sz="7200" dirty="0" err="1">
                <a:solidFill>
                  <a:schemeClr val="accent6">
                    <a:lumMod val="75000"/>
                  </a:schemeClr>
                </a:solidFill>
              </a:rPr>
              <a:t>Demo</a:t>
            </a:r>
            <a:endParaRPr lang="fr-FR" sz="7200" dirty="0">
              <a:solidFill>
                <a:schemeClr val="accent6">
                  <a:lumMod val="75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0E4C028F-6BFE-F0D5-B524-74D0CA010D9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9AE9DA01-726A-025F-F155-BA8775A271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71873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75000"/>
                  </a:schemeClr>
                </a:solidFill>
              </a:rPr>
              <a:t>Mind</a:t>
            </a:r>
            <a:r>
              <a:rPr lang="fr-FR" sz="7200" dirty="0">
                <a:solidFill>
                  <a:schemeClr val="accent6">
                    <a:lumMod val="75000"/>
                  </a:schemeClr>
                </a:solidFill>
              </a:rPr>
              <a:t> Changer</a:t>
            </a:r>
          </a:p>
          <a:p>
            <a:pPr marL="1143000" indent="-1143000">
              <a:buFont typeface="+mj-lt"/>
              <a:buAutoNum type="arabicPeriod"/>
            </a:pPr>
            <a:r>
              <a:rPr lang="fr-FR" sz="7200" dirty="0" err="1">
                <a:solidFill>
                  <a:schemeClr val="accent6">
                    <a:lumMod val="40000"/>
                    <a:lumOff val="60000"/>
                  </a:schemeClr>
                </a:solidFill>
              </a:rPr>
              <a:t>Samples</a:t>
            </a:r>
            <a:endParaRPr lang="fr-FR" sz="7200" dirty="0">
              <a:solidFill>
                <a:schemeClr val="accent6">
                  <a:lumMod val="40000"/>
                  <a:lumOff val="60000"/>
                </a:schemeClr>
              </a:solidFill>
            </a:endParaRPr>
          </a:p>
        </p:txBody>
      </p:sp>
      <p:sp>
        <p:nvSpPr>
          <p:cNvPr id="2" name="TextBox 35">
            <a:extLst>
              <a:ext uri="{FF2B5EF4-FFF2-40B4-BE49-F238E27FC236}">
                <a16:creationId xmlns:a16="http://schemas.microsoft.com/office/drawing/2014/main" id="{69F17B0F-074D-4AEC-306D-39092178F38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D0FA992A-DC8C-0952-B5A4-308CDB0039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00431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4 Environments</a:t>
            </a:r>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8" name="TextBox 35">
            <a:extLst>
              <a:ext uri="{FF2B5EF4-FFF2-40B4-BE49-F238E27FC236}">
                <a16:creationId xmlns:a16="http://schemas.microsoft.com/office/drawing/2014/main" id="{1DDB047E-DE1D-D5FB-8548-210BA73A0B3B}"/>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9" name="Graphique 8">
            <a:extLst>
              <a:ext uri="{FF2B5EF4-FFF2-40B4-BE49-F238E27FC236}">
                <a16:creationId xmlns:a16="http://schemas.microsoft.com/office/drawing/2014/main" id="{3AFE24E8-49CA-000C-3C57-7890395CE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676659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D85C8-5A50-0CB4-FE72-0A371FB6D1CB}"/>
              </a:ext>
            </a:extLst>
          </p:cNvPr>
          <p:cNvSpPr>
            <a:spLocks noGrp="1"/>
          </p:cNvSpPr>
          <p:nvPr>
            <p:ph type="title"/>
          </p:nvPr>
        </p:nvSpPr>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139CADAB-2891-F51B-EF20-A006336F00CE}"/>
              </a:ext>
            </a:extLst>
          </p:cNvPr>
          <p:cNvSpPr>
            <a:spLocks noGrp="1"/>
          </p:cNvSpPr>
          <p:nvPr>
            <p:ph idx="1"/>
          </p:nvPr>
        </p:nvSpPr>
        <p:spPr/>
        <p:txBody>
          <a:bodyPr/>
          <a:lstStyle/>
          <a:p>
            <a:endParaRPr lang="fr-FR" dirty="0"/>
          </a:p>
        </p:txBody>
      </p:sp>
      <p:sp>
        <p:nvSpPr>
          <p:cNvPr id="5" name="ZoneTexte 4">
            <a:extLst>
              <a:ext uri="{FF2B5EF4-FFF2-40B4-BE49-F238E27FC236}">
                <a16:creationId xmlns:a16="http://schemas.microsoft.com/office/drawing/2014/main" id="{2B55293B-3666-F6F6-795B-D49EBF26C23F}"/>
              </a:ext>
            </a:extLst>
          </p:cNvPr>
          <p:cNvSpPr txBox="1"/>
          <p:nvPr/>
        </p:nvSpPr>
        <p:spPr>
          <a:xfrm>
            <a:off x="920261" y="2141474"/>
            <a:ext cx="11271739" cy="2308324"/>
          </a:xfrm>
          <a:prstGeom prst="rect">
            <a:avLst/>
          </a:prstGeom>
          <a:noFill/>
        </p:spPr>
        <p:txBody>
          <a:bodyPr wrap="square">
            <a:spAutoFit/>
          </a:bodyPr>
          <a:lstStyle/>
          <a:p>
            <a:r>
              <a:rPr lang="fr-FR" sz="3600" dirty="0" err="1">
                <a:solidFill>
                  <a:schemeClr val="accent5">
                    <a:lumMod val="75000"/>
                  </a:schemeClr>
                </a:solidFill>
              </a:rPr>
              <a:t>SlimFaas</a:t>
            </a:r>
            <a:endParaRPr lang="fr-FR" sz="3600" dirty="0">
              <a:solidFill>
                <a:schemeClr val="accent5">
                  <a:lumMod val="75000"/>
                </a:schemeClr>
              </a:solidFill>
            </a:endParaRPr>
          </a:p>
          <a:p>
            <a:r>
              <a:rPr lang="fr-FR" sz="3600" dirty="0">
                <a:solidFill>
                  <a:schemeClr val="accent5">
                    <a:lumMod val="75000"/>
                  </a:schemeClr>
                </a:solidFill>
              </a:rPr>
              <a:t>3 </a:t>
            </a:r>
            <a:r>
              <a:rPr lang="fr-FR" sz="3600" dirty="0" err="1">
                <a:solidFill>
                  <a:schemeClr val="accent5">
                    <a:lumMod val="75000"/>
                  </a:schemeClr>
                </a:solidFill>
              </a:rPr>
              <a:t>pods</a:t>
            </a:r>
            <a:r>
              <a:rPr lang="fr-FR" sz="3600" dirty="0">
                <a:solidFill>
                  <a:schemeClr val="accent5">
                    <a:lumMod val="75000"/>
                  </a:schemeClr>
                </a:solidFill>
              </a:rPr>
              <a:t> * 60 Mi = 180 Mi</a:t>
            </a:r>
          </a:p>
          <a:p>
            <a:endParaRPr lang="fr-FR" sz="3600" dirty="0">
              <a:solidFill>
                <a:schemeClr val="accent5">
                  <a:lumMod val="75000"/>
                </a:schemeClr>
              </a:solidFill>
            </a:endParaRPr>
          </a:p>
          <a:p>
            <a:r>
              <a:rPr lang="fr-FR" sz="3600" dirty="0" err="1">
                <a:solidFill>
                  <a:schemeClr val="accent5">
                    <a:lumMod val="75000"/>
                  </a:schemeClr>
                </a:solidFill>
              </a:rPr>
              <a:t>SlimFaas</a:t>
            </a:r>
            <a:r>
              <a:rPr lang="fr-FR" sz="3600" dirty="0">
                <a:solidFill>
                  <a:schemeClr val="accent5">
                    <a:lumMod val="75000"/>
                  </a:schemeClr>
                </a:solidFill>
              </a:rPr>
              <a:t> in </a:t>
            </a:r>
            <a:r>
              <a:rPr lang="fr-FR" sz="3600" dirty="0" err="1">
                <a:solidFill>
                  <a:schemeClr val="accent5">
                    <a:lumMod val="75000"/>
                  </a:schemeClr>
                </a:solidFill>
              </a:rPr>
              <a:t>reserved</a:t>
            </a:r>
            <a:r>
              <a:rPr lang="fr-FR" sz="3600" dirty="0">
                <a:solidFill>
                  <a:schemeClr val="accent5">
                    <a:lumMod val="75000"/>
                  </a:schemeClr>
                </a:solidFill>
              </a:rPr>
              <a:t> mode = 13,5 € per </a:t>
            </a:r>
            <a:r>
              <a:rPr lang="fr-FR" sz="3600" dirty="0" err="1">
                <a:solidFill>
                  <a:schemeClr val="accent5">
                    <a:lumMod val="75000"/>
                  </a:schemeClr>
                </a:solidFill>
              </a:rPr>
              <a:t>month</a:t>
            </a:r>
            <a:r>
              <a:rPr lang="fr-FR" sz="3600" dirty="0">
                <a:solidFill>
                  <a:schemeClr val="accent5">
                    <a:lumMod val="75000"/>
                  </a:schemeClr>
                </a:solidFill>
              </a:rPr>
              <a:t>.</a:t>
            </a:r>
          </a:p>
        </p:txBody>
      </p:sp>
      <p:sp>
        <p:nvSpPr>
          <p:cNvPr id="6" name="TextBox 35">
            <a:extLst>
              <a:ext uri="{FF2B5EF4-FFF2-40B4-BE49-F238E27FC236}">
                <a16:creationId xmlns:a16="http://schemas.microsoft.com/office/drawing/2014/main" id="{7FF525CA-C856-9EEF-AAB9-010F692BDC4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390386CF-EA22-5636-2103-C355069D75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159260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err="1"/>
              <a:t>SlimFaas</a:t>
            </a:r>
            <a:r>
              <a:rPr lang="fr-FR" dirty="0"/>
              <a:t>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13,5 €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267092" y="5441785"/>
            <a:ext cx="1920355" cy="954107"/>
          </a:xfrm>
          <a:prstGeom prst="rect">
            <a:avLst/>
          </a:prstGeom>
          <a:noFill/>
        </p:spPr>
        <p:txBody>
          <a:bodyPr wrap="square">
            <a:spAutoFit/>
          </a:bodyPr>
          <a:lstStyle/>
          <a:p>
            <a:r>
              <a:rPr lang="fr-FR" sz="2800" dirty="0">
                <a:solidFill>
                  <a:schemeClr val="accent5">
                    <a:lumMod val="75000"/>
                  </a:schemeClr>
                </a:solidFill>
              </a:rPr>
              <a:t>Total: 54 €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E955EC87-458D-1E42-DD3F-B085FDD2462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BC96DF52-98CE-2AEA-8420-585B3A61E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738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06DF9-6EAF-9118-B9E5-C084B80E8202}"/>
              </a:ext>
            </a:extLst>
          </p:cNvPr>
          <p:cNvSpPr>
            <a:spLocks noGrp="1"/>
          </p:cNvSpPr>
          <p:nvPr>
            <p:ph type="title"/>
          </p:nvPr>
        </p:nvSpPr>
        <p:spPr>
          <a:xfrm>
            <a:off x="838200" y="365125"/>
            <a:ext cx="10515600" cy="654783"/>
          </a:xfrm>
        </p:spPr>
        <p:txBody>
          <a:bodyPr>
            <a:normAutofit fontScale="90000"/>
          </a:bodyPr>
          <a:lstStyle/>
          <a:p>
            <a:r>
              <a:rPr lang="fr-FR" dirty="0" err="1"/>
              <a:t>Mind</a:t>
            </a:r>
            <a:r>
              <a:rPr lang="fr-FR" dirty="0"/>
              <a:t> Changer: </a:t>
            </a:r>
            <a:r>
              <a:rPr lang="fr-FR" dirty="0">
                <a:solidFill>
                  <a:srgbClr val="7030A0"/>
                </a:solidFill>
              </a:rPr>
              <a:t>Robert Carry</a:t>
            </a:r>
            <a:r>
              <a:rPr lang="fr-FR" dirty="0"/>
              <a:t> Application</a:t>
            </a:r>
          </a:p>
        </p:txBody>
      </p:sp>
      <p:sp>
        <p:nvSpPr>
          <p:cNvPr id="3" name="Espace réservé du contenu 2">
            <a:extLst>
              <a:ext uri="{FF2B5EF4-FFF2-40B4-BE49-F238E27FC236}">
                <a16:creationId xmlns:a16="http://schemas.microsoft.com/office/drawing/2014/main" id="{3AF2B2C7-BB4B-FEA7-6B0F-40F39427F2C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A49CDA9-B242-F52B-9360-2AFD24C5D31C}"/>
              </a:ext>
            </a:extLst>
          </p:cNvPr>
          <p:cNvSpPr txBox="1"/>
          <p:nvPr/>
        </p:nvSpPr>
        <p:spPr>
          <a:xfrm>
            <a:off x="838200" y="1274139"/>
            <a:ext cx="9800492" cy="5218736"/>
          </a:xfrm>
          <a:prstGeom prst="rect">
            <a:avLst/>
          </a:prstGeom>
          <a:noFill/>
        </p:spPr>
        <p:txBody>
          <a:bodyPr wrap="square">
            <a:spAutoFit/>
          </a:bodyPr>
          <a:lstStyle/>
          <a:p>
            <a:pPr>
              <a:lnSpc>
                <a:spcPct val="107000"/>
              </a:lnSpc>
              <a:spcAft>
                <a:spcPts val="800"/>
              </a:spcAft>
            </a:pPr>
            <a:r>
              <a:rPr lang="fr-FR" sz="3600" kern="1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Imagine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maintain</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 OLD Java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webapp</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which</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of RAM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require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minutes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be</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ready</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application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never</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used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during</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night</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and the </a:t>
            </a:r>
            <a:r>
              <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week-end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3600" kern="100" dirty="0">
              <a:solidFill>
                <a:schemeClr val="accent5">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1Gi * 2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pods</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 2 Gi</a:t>
            </a: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reserved</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mode = 75 * 2 =</a:t>
            </a:r>
            <a:r>
              <a:rPr lang="fr-FR" sz="3600" b="1"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150 €</a:t>
            </a: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per </a:t>
            </a:r>
            <a:r>
              <a:rPr lang="fr-FR" sz="3600" kern="100" dirty="0" err="1">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month</a:t>
            </a:r>
            <a:endPar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35">
            <a:extLst>
              <a:ext uri="{FF2B5EF4-FFF2-40B4-BE49-F238E27FC236}">
                <a16:creationId xmlns:a16="http://schemas.microsoft.com/office/drawing/2014/main" id="{C0D08DC9-39E9-653F-CB43-25E06033F45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5E62A16A-BC2B-EC23-B301-537C68796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55585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150 €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9306962" y="5441785"/>
            <a:ext cx="2228546" cy="954107"/>
          </a:xfrm>
          <a:prstGeom prst="rect">
            <a:avLst/>
          </a:prstGeom>
          <a:noFill/>
        </p:spPr>
        <p:txBody>
          <a:bodyPr wrap="square">
            <a:spAutoFit/>
          </a:bodyPr>
          <a:lstStyle/>
          <a:p>
            <a:r>
              <a:rPr lang="fr-FR" sz="2800" dirty="0">
                <a:solidFill>
                  <a:schemeClr val="accent5">
                    <a:lumMod val="75000"/>
                  </a:schemeClr>
                </a:solidFill>
              </a:rPr>
              <a:t>Total: 600 €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8" name="TextBox 35">
            <a:extLst>
              <a:ext uri="{FF2B5EF4-FFF2-40B4-BE49-F238E27FC236}">
                <a16:creationId xmlns:a16="http://schemas.microsoft.com/office/drawing/2014/main" id="{8AA8ABA9-82CD-E51C-A3C2-3BC04D951CC2}"/>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4" name="Graphique 13">
            <a:extLst>
              <a:ext uri="{FF2B5EF4-FFF2-40B4-BE49-F238E27FC236}">
                <a16:creationId xmlns:a16="http://schemas.microsoft.com/office/drawing/2014/main" id="{1F228A5D-D5AF-74DC-0D92-96382CBB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2319017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42A2E0-BC84-388F-D86D-D25EF13A2EB9}"/>
              </a:ext>
            </a:extLst>
          </p:cNvPr>
          <p:cNvSpPr>
            <a:spLocks noGrp="1"/>
          </p:cNvSpPr>
          <p:nvPr>
            <p:ph type="title"/>
          </p:nvPr>
        </p:nvSpPr>
        <p:spPr>
          <a:xfrm>
            <a:off x="838200" y="65234"/>
            <a:ext cx="10515600" cy="1325563"/>
          </a:xfrm>
        </p:spPr>
        <p:txBody>
          <a:bodyPr/>
          <a:lstStyle/>
          <a:p>
            <a:r>
              <a:rPr lang="fr-FR" dirty="0" err="1"/>
              <a:t>Mind</a:t>
            </a:r>
            <a:r>
              <a:rPr lang="fr-FR" dirty="0"/>
              <a:t> Changer: </a:t>
            </a:r>
            <a:r>
              <a:rPr lang="fr-FR" dirty="0">
                <a:solidFill>
                  <a:srgbClr val="7030A0"/>
                </a:solidFill>
              </a:rPr>
              <a:t>Robert</a:t>
            </a:r>
            <a:r>
              <a:rPr lang="fr-FR" dirty="0"/>
              <a:t> Application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3C4E0520-B76B-0E58-8C04-4C67D6C76271}"/>
              </a:ext>
            </a:extLst>
          </p:cNvPr>
          <p:cNvSpPr>
            <a:spLocks noGrp="1"/>
          </p:cNvSpPr>
          <p:nvPr>
            <p:ph idx="1"/>
          </p:nvPr>
        </p:nvSpPr>
        <p:spPr/>
        <p:txBody>
          <a:bodyPr/>
          <a:lstStyle/>
          <a:p>
            <a:endParaRPr lang="fr-FR"/>
          </a:p>
        </p:txBody>
      </p:sp>
      <p:sp>
        <p:nvSpPr>
          <p:cNvPr id="6" name="TextBox 35">
            <a:extLst>
              <a:ext uri="{FF2B5EF4-FFF2-40B4-BE49-F238E27FC236}">
                <a16:creationId xmlns:a16="http://schemas.microsoft.com/office/drawing/2014/main" id="{6DFAC8DF-EFA8-D339-4524-63A634BCF2C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8019544-6C65-C3D0-B4AA-243DF652E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
        <p:nvSpPr>
          <p:cNvPr id="5" name="ZoneTexte 4">
            <a:extLst>
              <a:ext uri="{FF2B5EF4-FFF2-40B4-BE49-F238E27FC236}">
                <a16:creationId xmlns:a16="http://schemas.microsoft.com/office/drawing/2014/main" id="{540D3B1C-42C7-88FF-89CA-50C4C06316C1}"/>
              </a:ext>
            </a:extLst>
          </p:cNvPr>
          <p:cNvSpPr txBox="1"/>
          <p:nvPr/>
        </p:nvSpPr>
        <p:spPr>
          <a:xfrm>
            <a:off x="967413" y="1533315"/>
            <a:ext cx="10666291" cy="4728539"/>
          </a:xfrm>
          <a:prstGeom prst="rect">
            <a:avLst/>
          </a:prstGeom>
          <a:noFill/>
        </p:spPr>
        <p:txBody>
          <a:bodyPr wrap="square">
            <a:spAutoFit/>
          </a:bodyPr>
          <a:lstStyle/>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Dynamic mode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105 € for 1 Gi</a:t>
            </a:r>
          </a:p>
          <a:p>
            <a:pPr marL="742950" indent="-742950">
              <a:lnSpc>
                <a:spcPct val="107000"/>
              </a:lnSpc>
              <a:spcAft>
                <a:spcPts val="800"/>
              </a:spcAft>
              <a:buFont typeface="+mj-lt"/>
              <a:buAutoNum type="arabicPeriod"/>
            </a:pP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1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Replica</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3600" kern="100"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always</a:t>
            </a:r>
            <a:r>
              <a:rPr lang="fr-FR" sz="36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2 </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=&gt;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Resiliance</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 Javascript page</a:t>
            </a:r>
          </a:p>
          <a:p>
            <a:pPr marL="742950" indent="-742950">
              <a:lnSpc>
                <a:spcPct val="107000"/>
              </a:lnSpc>
              <a:spcAft>
                <a:spcPts val="800"/>
              </a:spcAft>
              <a:buFont typeface="+mj-lt"/>
              <a:buAutoNum type="arabicPeriod"/>
            </a:pPr>
            <a:r>
              <a:rPr lang="fr-FR" sz="3600" kern="100" dirty="0">
                <a:solidFill>
                  <a:srgbClr val="7030A0"/>
                </a:solidFill>
                <a:latin typeface="Calibri" panose="020F0502020204030204" pitchFamily="34" charset="0"/>
                <a:ea typeface="Calibri" panose="020F0502020204030204" pitchFamily="34" charset="0"/>
                <a:cs typeface="Times New Roman" panose="02020603050405020304" pitchFamily="18" charset="0"/>
              </a:rPr>
              <a:t>ON</a:t>
            </a:r>
            <a:r>
              <a:rPr lang="fr-FR" sz="3600" kern="100" dirty="0">
                <a:latin typeface="Calibri" panose="020F0502020204030204" pitchFamily="34" charset="0"/>
                <a:ea typeface="Calibri" panose="020F0502020204030204" pitchFamily="34" charset="0"/>
                <a:cs typeface="Times New Roman" panose="02020603050405020304" pitchFamily="18" charset="0"/>
              </a:rPr>
              <a:t> =&gt; 12h per </a:t>
            </a:r>
            <a:r>
              <a:rPr lang="fr-FR" sz="3600" kern="100" dirty="0" err="1">
                <a:latin typeface="Calibri" panose="020F0502020204030204" pitchFamily="34" charset="0"/>
                <a:ea typeface="Calibri" panose="020F0502020204030204" pitchFamily="34" charset="0"/>
                <a:cs typeface="Times New Roman" panose="02020603050405020304" pitchFamily="18" charset="0"/>
              </a:rPr>
              <a:t>days</a:t>
            </a:r>
            <a:r>
              <a:rPr lang="fr-FR" sz="3600" kern="100" dirty="0">
                <a:latin typeface="Calibri" panose="020F0502020204030204" pitchFamily="34" charset="0"/>
                <a:ea typeface="Calibri" panose="020F0502020204030204" pitchFamily="34" charset="0"/>
                <a:cs typeface="Times New Roman" panose="02020603050405020304" pitchFamily="18" charset="0"/>
              </a:rPr>
              <a:t> </a:t>
            </a:r>
            <a:r>
              <a:rPr lang="fr-FR" sz="3600" kern="100" dirty="0" err="1">
                <a:latin typeface="Calibri" panose="020F0502020204030204" pitchFamily="34" charset="0"/>
                <a:ea typeface="Calibri" panose="020F0502020204030204" pitchFamily="34" charset="0"/>
                <a:cs typeface="Times New Roman" panose="02020603050405020304" pitchFamily="18" charset="0"/>
              </a:rPr>
              <a:t>instead</a:t>
            </a:r>
            <a:r>
              <a:rPr lang="fr-FR" sz="3600" kern="100" dirty="0">
                <a:latin typeface="Calibri" panose="020F0502020204030204" pitchFamily="34" charset="0"/>
                <a:ea typeface="Calibri" panose="020F0502020204030204" pitchFamily="34" charset="0"/>
                <a:cs typeface="Times New Roman" panose="02020603050405020304" pitchFamily="18" charset="0"/>
              </a:rPr>
              <a:t> of 24h</a:t>
            </a:r>
          </a:p>
          <a:p>
            <a:pPr marL="571500" indent="-571500">
              <a:lnSpc>
                <a:spcPct val="107000"/>
              </a:lnSpc>
              <a:spcAft>
                <a:spcPts val="800"/>
              </a:spcAft>
              <a:buFont typeface="Arial" panose="020B0604020202020204" pitchFamily="34" charset="0"/>
              <a:buChar char="•"/>
            </a:pPr>
            <a:endParaRPr lang="fr-FR" sz="3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1 environnement:</a:t>
            </a:r>
            <a:endParaRPr lang="fr-FR" sz="3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3600" kern="100" dirty="0">
                <a:effectLst/>
                <a:latin typeface="Calibri" panose="020F0502020204030204" pitchFamily="34" charset="0"/>
                <a:ea typeface="Calibri" panose="020F0502020204030204" pitchFamily="34" charset="0"/>
                <a:cs typeface="Times New Roman" panose="02020603050405020304" pitchFamily="18" charset="0"/>
              </a:rPr>
              <a:t>105/2 * 0.72 + 13,5  = </a:t>
            </a:r>
            <a:r>
              <a:rPr lang="fr-FR" sz="3600" b="1"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50,2 €</a:t>
            </a:r>
            <a:endParaRPr lang="fr-FR" sz="3600" kern="1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0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68C578C-6582-38C0-40D5-B3613BC3BD46}"/>
              </a:ext>
            </a:extLst>
          </p:cNvPr>
          <p:cNvPicPr>
            <a:picLocks noGrp="1" noChangeAspect="1"/>
          </p:cNvPicPr>
          <p:nvPr>
            <p:ph idx="1"/>
          </p:nvPr>
        </p:nvPicPr>
        <p:blipFill>
          <a:blip r:embed="rId3"/>
          <a:stretch>
            <a:fillRect/>
          </a:stretch>
        </p:blipFill>
        <p:spPr>
          <a:xfrm>
            <a:off x="8442614" y="1090854"/>
            <a:ext cx="3316077" cy="4974121"/>
          </a:xfrm>
        </p:spPr>
      </p:pic>
      <p:sp>
        <p:nvSpPr>
          <p:cNvPr id="3" name="Rectangle 2">
            <a:extLst>
              <a:ext uri="{FF2B5EF4-FFF2-40B4-BE49-F238E27FC236}">
                <a16:creationId xmlns:a16="http://schemas.microsoft.com/office/drawing/2014/main" id="{0A444AB2-23A8-A27D-6B46-02E542738F38}"/>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 qui s’est passé depuis</a:t>
            </a:r>
          </a:p>
        </p:txBody>
      </p:sp>
      <p:pic>
        <p:nvPicPr>
          <p:cNvPr id="4" name="Image 3" descr="Une image contenant habits, personne, Visage humain, haut&#10;&#10;Le contenu généré par l’IA peut être incorrect.">
            <a:extLst>
              <a:ext uri="{FF2B5EF4-FFF2-40B4-BE49-F238E27FC236}">
                <a16:creationId xmlns:a16="http://schemas.microsoft.com/office/drawing/2014/main" id="{D7FC1898-754C-437F-DF3E-4A83EBEA54B4}"/>
              </a:ext>
            </a:extLst>
          </p:cNvPr>
          <p:cNvPicPr>
            <a:picLocks noChangeAspect="1"/>
          </p:cNvPicPr>
          <p:nvPr/>
        </p:nvPicPr>
        <p:blipFill>
          <a:blip r:embed="rId4"/>
          <a:stretch>
            <a:fillRect/>
          </a:stretch>
        </p:blipFill>
        <p:spPr>
          <a:xfrm>
            <a:off x="433308" y="1080575"/>
            <a:ext cx="3316077" cy="4974116"/>
          </a:xfrm>
          <a:prstGeom prst="rect">
            <a:avLst/>
          </a:prstGeom>
        </p:spPr>
      </p:pic>
      <p:pic>
        <p:nvPicPr>
          <p:cNvPr id="6" name="Espace réservé du contenu 4">
            <a:extLst>
              <a:ext uri="{FF2B5EF4-FFF2-40B4-BE49-F238E27FC236}">
                <a16:creationId xmlns:a16="http://schemas.microsoft.com/office/drawing/2014/main" id="{3D3A610A-40FD-3F92-3F61-2379AE491F33}"/>
              </a:ext>
            </a:extLst>
          </p:cNvPr>
          <p:cNvPicPr>
            <a:picLocks noChangeAspect="1"/>
          </p:cNvPicPr>
          <p:nvPr/>
        </p:nvPicPr>
        <p:blipFill>
          <a:blip r:embed="rId5"/>
          <a:stretch>
            <a:fillRect/>
          </a:stretch>
        </p:blipFill>
        <p:spPr>
          <a:xfrm>
            <a:off x="4437961" y="1090854"/>
            <a:ext cx="3316077" cy="4974122"/>
          </a:xfrm>
          <a:prstGeom prst="rect">
            <a:avLst/>
          </a:prstGeom>
        </p:spPr>
      </p:pic>
      <p:pic>
        <p:nvPicPr>
          <p:cNvPr id="7" name="Picture 2">
            <a:extLst>
              <a:ext uri="{FF2B5EF4-FFF2-40B4-BE49-F238E27FC236}">
                <a16:creationId xmlns:a16="http://schemas.microsoft.com/office/drawing/2014/main" id="{6BB51A14-8759-FBCB-A092-BCA9B6808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8" name="TextBox 35">
            <a:extLst>
              <a:ext uri="{FF2B5EF4-FFF2-40B4-BE49-F238E27FC236}">
                <a16:creationId xmlns:a16="http://schemas.microsoft.com/office/drawing/2014/main" id="{4981C03C-31E4-C2B9-42FF-F3E927667BA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9" name="Graphique 8">
            <a:extLst>
              <a:ext uri="{FF2B5EF4-FFF2-40B4-BE49-F238E27FC236}">
                <a16:creationId xmlns:a16="http://schemas.microsoft.com/office/drawing/2014/main" id="{577AA65D-ABF9-2DA7-4AD1-E218C62CF0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62" y="6488668"/>
            <a:ext cx="282984" cy="282984"/>
          </a:xfrm>
          <a:prstGeom prst="rect">
            <a:avLst/>
          </a:prstGeom>
        </p:spPr>
      </p:pic>
      <p:pic>
        <p:nvPicPr>
          <p:cNvPr id="10" name="Image 9">
            <a:extLst>
              <a:ext uri="{FF2B5EF4-FFF2-40B4-BE49-F238E27FC236}">
                <a16:creationId xmlns:a16="http://schemas.microsoft.com/office/drawing/2014/main" id="{A3C3E695-8C84-99B5-8350-26B994E3B6B9}"/>
              </a:ext>
            </a:extLst>
          </p:cNvPr>
          <p:cNvPicPr>
            <a:picLocks noChangeAspect="1"/>
          </p:cNvPicPr>
          <p:nvPr/>
        </p:nvPicPr>
        <p:blipFill>
          <a:blip r:embed="rId9"/>
          <a:stretch>
            <a:fillRect/>
          </a:stretch>
        </p:blipFill>
        <p:spPr>
          <a:xfrm>
            <a:off x="9807575" y="3567633"/>
            <a:ext cx="586154" cy="368710"/>
          </a:xfrm>
          <a:prstGeom prst="rect">
            <a:avLst/>
          </a:prstGeom>
        </p:spPr>
      </p:pic>
      <p:pic>
        <p:nvPicPr>
          <p:cNvPr id="11" name="Picture 2">
            <a:extLst>
              <a:ext uri="{FF2B5EF4-FFF2-40B4-BE49-F238E27FC236}">
                <a16:creationId xmlns:a16="http://schemas.microsoft.com/office/drawing/2014/main" id="{9E8C7468-1C47-B050-38E5-18457EE2E6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2045" y="2933679"/>
            <a:ext cx="310968" cy="3109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F7EECDF-1D35-FB49-71B8-34BBCCE283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6607" y="2979399"/>
            <a:ext cx="310968" cy="31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69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A7BA3-2E06-9757-4BA8-AD5575D003F7}"/>
              </a:ext>
            </a:extLst>
          </p:cNvPr>
          <p:cNvSpPr>
            <a:spLocks noGrp="1"/>
          </p:cNvSpPr>
          <p:nvPr>
            <p:ph type="title"/>
          </p:nvPr>
        </p:nvSpPr>
        <p:spPr>
          <a:xfrm>
            <a:off x="838200" y="391502"/>
            <a:ext cx="10515600" cy="1325563"/>
          </a:xfrm>
        </p:spPr>
        <p:txBody>
          <a:bodyPr/>
          <a:lstStyle/>
          <a:p>
            <a:r>
              <a:rPr lang="fr-FR" dirty="0" err="1"/>
              <a:t>Mind</a:t>
            </a:r>
            <a:r>
              <a:rPr lang="fr-FR" dirty="0"/>
              <a:t> Changer: </a:t>
            </a:r>
            <a:r>
              <a:rPr lang="fr-FR" dirty="0">
                <a:solidFill>
                  <a:srgbClr val="7030A0"/>
                </a:solidFill>
              </a:rPr>
              <a:t>Robert</a:t>
            </a:r>
            <a:r>
              <a:rPr lang="fr-FR" dirty="0"/>
              <a:t> app </a:t>
            </a:r>
            <a:r>
              <a:rPr lang="fr-FR" dirty="0" err="1"/>
              <a:t>Cost</a:t>
            </a:r>
            <a:endParaRPr lang="fr-FR" dirty="0"/>
          </a:p>
        </p:txBody>
      </p:sp>
      <p:sp>
        <p:nvSpPr>
          <p:cNvPr id="3" name="Espace réservé du contenu 2">
            <a:extLst>
              <a:ext uri="{FF2B5EF4-FFF2-40B4-BE49-F238E27FC236}">
                <a16:creationId xmlns:a16="http://schemas.microsoft.com/office/drawing/2014/main" id="{09B24075-5880-B631-E5F7-63FF910EF870}"/>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55CEEC1-89F4-68BA-0E9D-2A422A14449C}"/>
              </a:ext>
            </a:extLst>
          </p:cNvPr>
          <p:cNvSpPr/>
          <p:nvPr/>
        </p:nvSpPr>
        <p:spPr>
          <a:xfrm>
            <a:off x="1051444" y="213228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dev</a:t>
            </a:r>
          </a:p>
        </p:txBody>
      </p:sp>
      <p:sp>
        <p:nvSpPr>
          <p:cNvPr id="5" name="Rectangle : coins arrondis 4">
            <a:extLst>
              <a:ext uri="{FF2B5EF4-FFF2-40B4-BE49-F238E27FC236}">
                <a16:creationId xmlns:a16="http://schemas.microsoft.com/office/drawing/2014/main" id="{381EBC7B-7265-31CF-9A0E-EF6E39E7B3D8}"/>
              </a:ext>
            </a:extLst>
          </p:cNvPr>
          <p:cNvSpPr/>
          <p:nvPr/>
        </p:nvSpPr>
        <p:spPr>
          <a:xfrm>
            <a:off x="3604144" y="2132285"/>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rec</a:t>
            </a:r>
            <a:endParaRPr lang="fr-FR" sz="4000" dirty="0">
              <a:solidFill>
                <a:schemeClr val="bg1"/>
              </a:solidFill>
            </a:endParaRPr>
          </a:p>
        </p:txBody>
      </p:sp>
      <p:sp>
        <p:nvSpPr>
          <p:cNvPr id="6" name="Rectangle : coins arrondis 5">
            <a:extLst>
              <a:ext uri="{FF2B5EF4-FFF2-40B4-BE49-F238E27FC236}">
                <a16:creationId xmlns:a16="http://schemas.microsoft.com/office/drawing/2014/main" id="{1F623347-0E88-0AC5-538F-E26440918632}"/>
              </a:ext>
            </a:extLst>
          </p:cNvPr>
          <p:cNvSpPr/>
          <p:nvPr/>
        </p:nvSpPr>
        <p:spPr>
          <a:xfrm>
            <a:off x="6156844" y="2135683"/>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preprod</a:t>
            </a:r>
            <a:endParaRPr lang="fr-FR" sz="4000" dirty="0">
              <a:solidFill>
                <a:schemeClr val="bg1"/>
              </a:solidFill>
            </a:endParaRPr>
          </a:p>
        </p:txBody>
      </p:sp>
      <p:sp>
        <p:nvSpPr>
          <p:cNvPr id="7" name="Rectangle : coins arrondis 6">
            <a:extLst>
              <a:ext uri="{FF2B5EF4-FFF2-40B4-BE49-F238E27FC236}">
                <a16:creationId xmlns:a16="http://schemas.microsoft.com/office/drawing/2014/main" id="{298B85AF-34B5-AA8B-087B-B641F93B7E7E}"/>
              </a:ext>
            </a:extLst>
          </p:cNvPr>
          <p:cNvSpPr/>
          <p:nvPr/>
        </p:nvSpPr>
        <p:spPr>
          <a:xfrm>
            <a:off x="8709544" y="2154966"/>
            <a:ext cx="2359973" cy="195237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prod</a:t>
            </a:r>
          </a:p>
        </p:txBody>
      </p:sp>
      <p:sp>
        <p:nvSpPr>
          <p:cNvPr id="9" name="ZoneTexte 8">
            <a:extLst>
              <a:ext uri="{FF2B5EF4-FFF2-40B4-BE49-F238E27FC236}">
                <a16:creationId xmlns:a16="http://schemas.microsoft.com/office/drawing/2014/main" id="{894AB28B-8F0E-FFD1-95AE-F4252880E94B}"/>
              </a:ext>
            </a:extLst>
          </p:cNvPr>
          <p:cNvSpPr txBox="1"/>
          <p:nvPr/>
        </p:nvSpPr>
        <p:spPr>
          <a:xfrm>
            <a:off x="1698030" y="4137346"/>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0" name="ZoneTexte 9">
            <a:extLst>
              <a:ext uri="{FF2B5EF4-FFF2-40B4-BE49-F238E27FC236}">
                <a16:creationId xmlns:a16="http://schemas.microsoft.com/office/drawing/2014/main" id="{84DFE4B0-D7A7-15CA-23AA-180701F69B66}"/>
              </a:ext>
            </a:extLst>
          </p:cNvPr>
          <p:cNvSpPr txBox="1"/>
          <p:nvPr/>
        </p:nvSpPr>
        <p:spPr>
          <a:xfrm>
            <a:off x="4373822" y="4145238"/>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1" name="ZoneTexte 10">
            <a:extLst>
              <a:ext uri="{FF2B5EF4-FFF2-40B4-BE49-F238E27FC236}">
                <a16:creationId xmlns:a16="http://schemas.microsoft.com/office/drawing/2014/main" id="{2A59B238-4088-EB43-F081-BA1D8277BD9E}"/>
              </a:ext>
            </a:extLst>
          </p:cNvPr>
          <p:cNvSpPr txBox="1"/>
          <p:nvPr/>
        </p:nvSpPr>
        <p:spPr>
          <a:xfrm>
            <a:off x="7049614" y="4159019"/>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2" name="ZoneTexte 11">
            <a:extLst>
              <a:ext uri="{FF2B5EF4-FFF2-40B4-BE49-F238E27FC236}">
                <a16:creationId xmlns:a16="http://schemas.microsoft.com/office/drawing/2014/main" id="{615DC586-A02E-ECBE-D836-95536522CDE6}"/>
              </a:ext>
            </a:extLst>
          </p:cNvPr>
          <p:cNvSpPr txBox="1"/>
          <p:nvPr/>
        </p:nvSpPr>
        <p:spPr>
          <a:xfrm>
            <a:off x="9501554" y="4175912"/>
            <a:ext cx="992416" cy="369332"/>
          </a:xfrm>
          <a:prstGeom prst="rect">
            <a:avLst/>
          </a:prstGeom>
          <a:noFill/>
        </p:spPr>
        <p:txBody>
          <a:bodyPr wrap="square">
            <a:spAutoFit/>
          </a:bodyPr>
          <a:lstStyle/>
          <a:p>
            <a:r>
              <a:rPr lang="fr-FR" sz="1800" dirty="0">
                <a:solidFill>
                  <a:schemeClr val="accent5">
                    <a:lumMod val="75000"/>
                  </a:schemeClr>
                </a:solidFill>
              </a:rPr>
              <a:t>50,2 €</a:t>
            </a:r>
            <a:endParaRPr lang="fr-FR" dirty="0"/>
          </a:p>
        </p:txBody>
      </p:sp>
      <p:sp>
        <p:nvSpPr>
          <p:cNvPr id="13" name="ZoneTexte 12">
            <a:extLst>
              <a:ext uri="{FF2B5EF4-FFF2-40B4-BE49-F238E27FC236}">
                <a16:creationId xmlns:a16="http://schemas.microsoft.com/office/drawing/2014/main" id="{927ED7EC-B23A-A9AB-C944-FCF0AEB99F5C}"/>
              </a:ext>
            </a:extLst>
          </p:cNvPr>
          <p:cNvSpPr txBox="1"/>
          <p:nvPr/>
        </p:nvSpPr>
        <p:spPr>
          <a:xfrm>
            <a:off x="8950569" y="5274731"/>
            <a:ext cx="2743200" cy="954107"/>
          </a:xfrm>
          <a:prstGeom prst="rect">
            <a:avLst/>
          </a:prstGeom>
          <a:noFill/>
        </p:spPr>
        <p:txBody>
          <a:bodyPr wrap="square">
            <a:spAutoFit/>
          </a:bodyPr>
          <a:lstStyle/>
          <a:p>
            <a:r>
              <a:rPr lang="fr-FR" sz="2800" dirty="0">
                <a:solidFill>
                  <a:schemeClr val="accent5">
                    <a:lumMod val="75000"/>
                  </a:schemeClr>
                </a:solidFill>
              </a:rPr>
              <a:t>Total: 200,8 € </a:t>
            </a:r>
          </a:p>
          <a:p>
            <a:r>
              <a:rPr lang="fr-FR" sz="2800" dirty="0">
                <a:solidFill>
                  <a:schemeClr val="accent5">
                    <a:lumMod val="75000"/>
                  </a:schemeClr>
                </a:solidFill>
              </a:rPr>
              <a:t>/ </a:t>
            </a:r>
            <a:r>
              <a:rPr lang="fr-FR" sz="2800" dirty="0" err="1">
                <a:solidFill>
                  <a:schemeClr val="accent5">
                    <a:lumMod val="75000"/>
                  </a:schemeClr>
                </a:solidFill>
              </a:rPr>
              <a:t>month</a:t>
            </a:r>
            <a:endParaRPr lang="fr-FR" sz="2800" dirty="0"/>
          </a:p>
        </p:txBody>
      </p:sp>
      <p:sp>
        <p:nvSpPr>
          <p:cNvPr id="14" name="TextBox 35">
            <a:extLst>
              <a:ext uri="{FF2B5EF4-FFF2-40B4-BE49-F238E27FC236}">
                <a16:creationId xmlns:a16="http://schemas.microsoft.com/office/drawing/2014/main" id="{0A7EFCE9-CE6E-54C1-C15F-5BD21332ED53}"/>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5" name="Graphique 14">
            <a:extLst>
              <a:ext uri="{FF2B5EF4-FFF2-40B4-BE49-F238E27FC236}">
                <a16:creationId xmlns:a16="http://schemas.microsoft.com/office/drawing/2014/main" id="{0395C85D-8B8B-9269-7AE6-6DFE36802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4131328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F1DBD-1173-B257-55AB-0F07AFADBAFE}"/>
              </a:ext>
            </a:extLst>
          </p:cNvPr>
          <p:cNvSpPr>
            <a:spLocks noGrp="1"/>
          </p:cNvSpPr>
          <p:nvPr>
            <p:ph type="ctrTitle"/>
          </p:nvPr>
        </p:nvSpPr>
        <p:spPr/>
        <p:txBody>
          <a:bodyPr/>
          <a:lstStyle/>
          <a:p>
            <a:endParaRPr lang="fr-FR" dirty="0"/>
          </a:p>
        </p:txBody>
      </p:sp>
      <p:sp>
        <p:nvSpPr>
          <p:cNvPr id="3" name="Sous-titre 2">
            <a:extLst>
              <a:ext uri="{FF2B5EF4-FFF2-40B4-BE49-F238E27FC236}">
                <a16:creationId xmlns:a16="http://schemas.microsoft.com/office/drawing/2014/main" id="{9BCB40CA-C3F6-CBD6-37EF-7E8B66F07F77}"/>
              </a:ext>
            </a:extLst>
          </p:cNvPr>
          <p:cNvSpPr>
            <a:spLocks noGrp="1"/>
          </p:cNvSpPr>
          <p:nvPr>
            <p:ph type="subTitle" idx="1"/>
          </p:nvPr>
        </p:nvSpPr>
        <p:spPr/>
        <p:txBody>
          <a:bodyPr/>
          <a:lstStyle/>
          <a:p>
            <a:endParaRPr lang="fr-FR"/>
          </a:p>
        </p:txBody>
      </p:sp>
      <p:pic>
        <p:nvPicPr>
          <p:cNvPr id="5" name="Image 4" descr="Une image contenant habits, personne, jeans, Visage humain&#10;&#10;Description générée automatiquement">
            <a:extLst>
              <a:ext uri="{FF2B5EF4-FFF2-40B4-BE49-F238E27FC236}">
                <a16:creationId xmlns:a16="http://schemas.microsoft.com/office/drawing/2014/main" id="{9AB5801C-9A6A-4E9B-AAF9-A55D23FA95ED}"/>
              </a:ext>
            </a:extLst>
          </p:cNvPr>
          <p:cNvPicPr>
            <a:picLocks noChangeAspect="1"/>
          </p:cNvPicPr>
          <p:nvPr/>
        </p:nvPicPr>
        <p:blipFill>
          <a:blip r:embed="rId2"/>
          <a:stretch>
            <a:fillRect/>
          </a:stretch>
        </p:blipFill>
        <p:spPr>
          <a:xfrm>
            <a:off x="4136571" y="0"/>
            <a:ext cx="3918857" cy="6858000"/>
          </a:xfrm>
          <a:prstGeom prst="rect">
            <a:avLst/>
          </a:prstGeom>
        </p:spPr>
      </p:pic>
      <p:sp>
        <p:nvSpPr>
          <p:cNvPr id="4" name="ZoneTexte 3">
            <a:extLst>
              <a:ext uri="{FF2B5EF4-FFF2-40B4-BE49-F238E27FC236}">
                <a16:creationId xmlns:a16="http://schemas.microsoft.com/office/drawing/2014/main" id="{112440FF-7D7B-ADC0-1D27-C4C87DC351E7}"/>
              </a:ext>
            </a:extLst>
          </p:cNvPr>
          <p:cNvSpPr txBox="1"/>
          <p:nvPr/>
        </p:nvSpPr>
        <p:spPr>
          <a:xfrm>
            <a:off x="290146" y="1345223"/>
            <a:ext cx="4290646" cy="1754326"/>
          </a:xfrm>
          <a:prstGeom prst="rect">
            <a:avLst/>
          </a:prstGeom>
          <a:noFill/>
        </p:spPr>
        <p:txBody>
          <a:bodyPr wrap="square" rtlCol="0">
            <a:spAutoFit/>
          </a:bodyPr>
          <a:lstStyle/>
          <a:p>
            <a:r>
              <a:rPr lang="fr-FR" sz="3600" dirty="0" err="1">
                <a:solidFill>
                  <a:schemeClr val="accent6">
                    <a:lumMod val="75000"/>
                  </a:schemeClr>
                </a:solidFill>
              </a:rPr>
              <a:t>Before</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600 € / </a:t>
            </a:r>
            <a:r>
              <a:rPr lang="fr-FR" sz="3600" dirty="0" err="1">
                <a:solidFill>
                  <a:schemeClr val="accent6">
                    <a:lumMod val="75000"/>
                  </a:schemeClr>
                </a:solidFill>
              </a:rPr>
              <a:t>month</a:t>
            </a:r>
            <a:endParaRPr lang="fr-FR" sz="3600" dirty="0">
              <a:solidFill>
                <a:schemeClr val="accent6">
                  <a:lumMod val="75000"/>
                </a:schemeClr>
              </a:solidFill>
            </a:endParaRPr>
          </a:p>
        </p:txBody>
      </p:sp>
      <p:sp>
        <p:nvSpPr>
          <p:cNvPr id="7" name="TextBox 35">
            <a:extLst>
              <a:ext uri="{FF2B5EF4-FFF2-40B4-BE49-F238E27FC236}">
                <a16:creationId xmlns:a16="http://schemas.microsoft.com/office/drawing/2014/main" id="{46B3FBAD-F323-9859-FB3C-5A3E3166FD95}"/>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52CA5454-8617-C854-154E-DD1AC3AB15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3530636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853CC-21AD-897C-5BE0-9D25478F5D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3AAB13-A8DF-4922-D2DA-592CAE2D905E}"/>
              </a:ext>
            </a:extLst>
          </p:cNvPr>
          <p:cNvSpPr>
            <a:spLocks noGrp="1"/>
          </p:cNvSpPr>
          <p:nvPr>
            <p:ph idx="1"/>
          </p:nvPr>
        </p:nvSpPr>
        <p:spPr/>
        <p:txBody>
          <a:bodyPr/>
          <a:lstStyle/>
          <a:p>
            <a:endParaRPr lang="fr-FR"/>
          </a:p>
        </p:txBody>
      </p:sp>
      <p:pic>
        <p:nvPicPr>
          <p:cNvPr id="4" name="Image 3" descr="Une image contenant personne, habits, Visage humain, épaule&#10;&#10;Description générée automatiquement">
            <a:extLst>
              <a:ext uri="{FF2B5EF4-FFF2-40B4-BE49-F238E27FC236}">
                <a16:creationId xmlns:a16="http://schemas.microsoft.com/office/drawing/2014/main" id="{797745DA-DCC2-9D02-12FF-B99DB153ADB8}"/>
              </a:ext>
            </a:extLst>
          </p:cNvPr>
          <p:cNvPicPr>
            <a:picLocks noChangeAspect="1"/>
          </p:cNvPicPr>
          <p:nvPr/>
        </p:nvPicPr>
        <p:blipFill>
          <a:blip r:embed="rId2"/>
          <a:stretch>
            <a:fillRect/>
          </a:stretch>
        </p:blipFill>
        <p:spPr>
          <a:xfrm>
            <a:off x="4136571" y="0"/>
            <a:ext cx="3918857" cy="6858000"/>
          </a:xfrm>
          <a:prstGeom prst="rect">
            <a:avLst/>
          </a:prstGeom>
        </p:spPr>
      </p:pic>
      <p:pic>
        <p:nvPicPr>
          <p:cNvPr id="5" name="Picture 2">
            <a:extLst>
              <a:ext uri="{FF2B5EF4-FFF2-40B4-BE49-F238E27FC236}">
                <a16:creationId xmlns:a16="http://schemas.microsoft.com/office/drawing/2014/main" id="{14E609C3-1419-B97D-0BFE-DD694AC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46" r="16874"/>
          <a:stretch/>
        </p:blipFill>
        <p:spPr bwMode="auto">
          <a:xfrm>
            <a:off x="8026628" y="1690688"/>
            <a:ext cx="4194172" cy="354264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32CE3A3-7E31-B277-DC08-11ECE8DA4155}"/>
              </a:ext>
            </a:extLst>
          </p:cNvPr>
          <p:cNvSpPr txBox="1"/>
          <p:nvPr/>
        </p:nvSpPr>
        <p:spPr>
          <a:xfrm>
            <a:off x="290146" y="1345223"/>
            <a:ext cx="3846425" cy="4524315"/>
          </a:xfrm>
          <a:prstGeom prst="rect">
            <a:avLst/>
          </a:prstGeom>
          <a:noFill/>
        </p:spPr>
        <p:txBody>
          <a:bodyPr wrap="square" rtlCol="0">
            <a:spAutoFit/>
          </a:bodyPr>
          <a:lstStyle/>
          <a:p>
            <a:r>
              <a:rPr lang="fr-FR" sz="3600" dirty="0" err="1">
                <a:solidFill>
                  <a:schemeClr val="accent6">
                    <a:lumMod val="75000"/>
                  </a:schemeClr>
                </a:solidFill>
              </a:rPr>
              <a:t>After</a:t>
            </a:r>
            <a:r>
              <a:rPr lang="fr-FR" sz="3600" dirty="0">
                <a:solidFill>
                  <a:schemeClr val="accent6">
                    <a:lumMod val="75000"/>
                  </a:schemeClr>
                </a:solidFill>
              </a:rPr>
              <a:t> </a:t>
            </a:r>
            <a:r>
              <a:rPr lang="fr-FR" sz="3600" dirty="0" err="1">
                <a:solidFill>
                  <a:schemeClr val="accent6">
                    <a:lumMod val="75000"/>
                  </a:schemeClr>
                </a:solidFill>
              </a:rPr>
              <a:t>SlimFaas</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a:solidFill>
                  <a:schemeClr val="accent6">
                    <a:lumMod val="75000"/>
                  </a:schemeClr>
                </a:solidFill>
              </a:rPr>
              <a:t>200,8 € / </a:t>
            </a:r>
            <a:r>
              <a:rPr lang="fr-FR" sz="3600" dirty="0" err="1">
                <a:solidFill>
                  <a:schemeClr val="accent6">
                    <a:lumMod val="75000"/>
                  </a:schemeClr>
                </a:solidFill>
              </a:rPr>
              <a:t>month</a:t>
            </a:r>
            <a:endParaRPr lang="fr-FR" sz="3600" dirty="0">
              <a:solidFill>
                <a:schemeClr val="accent6">
                  <a:lumMod val="75000"/>
                </a:schemeClr>
              </a:solidFill>
            </a:endParaRPr>
          </a:p>
          <a:p>
            <a:endParaRPr lang="fr-FR" sz="3600" dirty="0">
              <a:solidFill>
                <a:schemeClr val="accent6">
                  <a:lumMod val="75000"/>
                </a:schemeClr>
              </a:solidFill>
            </a:endParaRPr>
          </a:p>
          <a:p>
            <a:r>
              <a:rPr lang="fr-FR" sz="3600" dirty="0" err="1">
                <a:solidFill>
                  <a:schemeClr val="accent6">
                    <a:lumMod val="75000"/>
                  </a:schemeClr>
                </a:solidFill>
              </a:rPr>
              <a:t>We</a:t>
            </a:r>
            <a:r>
              <a:rPr lang="fr-FR" sz="3600" dirty="0">
                <a:solidFill>
                  <a:schemeClr val="accent6">
                    <a:lumMod val="75000"/>
                  </a:schemeClr>
                </a:solidFill>
              </a:rPr>
              <a:t> </a:t>
            </a:r>
            <a:r>
              <a:rPr lang="fr-FR" sz="3600" dirty="0" err="1">
                <a:solidFill>
                  <a:schemeClr val="accent6">
                    <a:lumMod val="75000"/>
                  </a:schemeClr>
                </a:solidFill>
              </a:rPr>
              <a:t>divide</a:t>
            </a:r>
            <a:r>
              <a:rPr lang="fr-FR" sz="3600" dirty="0">
                <a:solidFill>
                  <a:schemeClr val="accent6">
                    <a:lumMod val="75000"/>
                  </a:schemeClr>
                </a:solidFill>
              </a:rPr>
              <a:t> </a:t>
            </a:r>
            <a:r>
              <a:rPr lang="fr-FR" sz="3600" dirty="0" err="1">
                <a:solidFill>
                  <a:schemeClr val="accent6">
                    <a:lumMod val="75000"/>
                  </a:schemeClr>
                </a:solidFill>
              </a:rPr>
              <a:t>costs</a:t>
            </a:r>
            <a:r>
              <a:rPr lang="fr-FR" sz="3600" dirty="0">
                <a:solidFill>
                  <a:schemeClr val="accent6">
                    <a:lumMod val="75000"/>
                  </a:schemeClr>
                </a:solidFill>
              </a:rPr>
              <a:t> by 3</a:t>
            </a:r>
          </a:p>
          <a:p>
            <a:endParaRPr lang="fr-FR" sz="3600" dirty="0">
              <a:solidFill>
                <a:schemeClr val="accent6">
                  <a:lumMod val="75000"/>
                </a:schemeClr>
              </a:solidFill>
            </a:endParaRPr>
          </a:p>
          <a:p>
            <a:endParaRPr lang="fr-FR" sz="3600" dirty="0">
              <a:solidFill>
                <a:schemeClr val="accent6">
                  <a:lumMod val="75000"/>
                </a:schemeClr>
              </a:solidFill>
            </a:endParaRPr>
          </a:p>
        </p:txBody>
      </p:sp>
      <p:sp>
        <p:nvSpPr>
          <p:cNvPr id="6" name="TextBox 35">
            <a:extLst>
              <a:ext uri="{FF2B5EF4-FFF2-40B4-BE49-F238E27FC236}">
                <a16:creationId xmlns:a16="http://schemas.microsoft.com/office/drawing/2014/main" id="{55A5E531-CD3B-D096-15B7-0F5E60806E38}"/>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7" name="Graphique 6">
            <a:extLst>
              <a:ext uri="{FF2B5EF4-FFF2-40B4-BE49-F238E27FC236}">
                <a16:creationId xmlns:a16="http://schemas.microsoft.com/office/drawing/2014/main" id="{DBF506FC-012E-332F-B068-7A7C830BEC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703908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799F8-A8E0-75C5-1F71-C7AA77E3F9F0}"/>
              </a:ext>
            </a:extLst>
          </p:cNvPr>
          <p:cNvSpPr>
            <a:spLocks noGrp="1"/>
          </p:cNvSpPr>
          <p:nvPr>
            <p:ph type="title"/>
          </p:nvPr>
        </p:nvSpPr>
        <p:spPr/>
        <p:txBody>
          <a:bodyPr/>
          <a:lstStyle/>
          <a:p>
            <a:r>
              <a:rPr lang="fr-FR" sz="44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Robert Carry</a:t>
            </a:r>
            <a:r>
              <a:rPr lang="fr-FR" sz="44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fr-FR" dirty="0"/>
              <a:t>Testimonial </a:t>
            </a:r>
            <a:r>
              <a:rPr lang="fr-FR" dirty="0" err="1"/>
              <a:t>with</a:t>
            </a:r>
            <a:r>
              <a:rPr lang="fr-FR" dirty="0"/>
              <a:t> </a:t>
            </a:r>
            <a:r>
              <a:rPr lang="fr-FR" dirty="0" err="1"/>
              <a:t>SlimFaas</a:t>
            </a:r>
            <a:endParaRPr lang="fr-FR" dirty="0"/>
          </a:p>
        </p:txBody>
      </p:sp>
      <p:sp>
        <p:nvSpPr>
          <p:cNvPr id="3" name="Espace réservé du contenu 2">
            <a:extLst>
              <a:ext uri="{FF2B5EF4-FFF2-40B4-BE49-F238E27FC236}">
                <a16:creationId xmlns:a16="http://schemas.microsoft.com/office/drawing/2014/main" id="{6C7F0E88-59E5-CBB6-A1AA-E1CDE8298699}"/>
              </a:ext>
            </a:extLst>
          </p:cNvPr>
          <p:cNvSpPr>
            <a:spLocks noGrp="1"/>
          </p:cNvSpPr>
          <p:nvPr>
            <p:ph idx="1"/>
          </p:nvPr>
        </p:nvSpPr>
        <p:spPr/>
        <p:txBody>
          <a:bodyPr/>
          <a:lstStyle/>
          <a:p>
            <a:endParaRPr lang="fr-FR" dirty="0"/>
          </a:p>
        </p:txBody>
      </p:sp>
      <p:pic>
        <p:nvPicPr>
          <p:cNvPr id="4" name="Picture 2">
            <a:extLst>
              <a:ext uri="{FF2B5EF4-FFF2-40B4-BE49-F238E27FC236}">
                <a16:creationId xmlns:a16="http://schemas.microsoft.com/office/drawing/2014/main" id="{7A3B5981-2CD4-E728-03D9-9B2D49C4B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6" r="16874"/>
          <a:stretch/>
        </p:blipFill>
        <p:spPr bwMode="auto">
          <a:xfrm>
            <a:off x="412445" y="1782080"/>
            <a:ext cx="5269117" cy="445060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6E51609-BDF5-0018-29D5-CDD6B6870AA6}"/>
              </a:ext>
            </a:extLst>
          </p:cNvPr>
          <p:cNvSpPr txBox="1"/>
          <p:nvPr/>
        </p:nvSpPr>
        <p:spPr>
          <a:xfrm>
            <a:off x="6294152" y="2964637"/>
            <a:ext cx="5485403" cy="1200329"/>
          </a:xfrm>
          <a:prstGeom prst="rect">
            <a:avLst/>
          </a:prstGeom>
          <a:noFill/>
        </p:spPr>
        <p:txBody>
          <a:bodyPr wrap="square">
            <a:spAutoFit/>
          </a:bodyPr>
          <a:lstStyle/>
          <a:p>
            <a:r>
              <a:rPr lang="fr-FR" sz="3600" dirty="0" err="1">
                <a:solidFill>
                  <a:schemeClr val="bg2">
                    <a:lumMod val="25000"/>
                  </a:schemeClr>
                </a:solidFill>
              </a:rPr>
              <a:t>We</a:t>
            </a:r>
            <a:r>
              <a:rPr lang="fr-FR" sz="3600" dirty="0">
                <a:solidFill>
                  <a:schemeClr val="bg2">
                    <a:lumMod val="25000"/>
                  </a:schemeClr>
                </a:solidFill>
              </a:rPr>
              <a:t> </a:t>
            </a:r>
            <a:r>
              <a:rPr lang="fr-FR" sz="3600" dirty="0" err="1">
                <a:solidFill>
                  <a:schemeClr val="bg2">
                    <a:lumMod val="25000"/>
                  </a:schemeClr>
                </a:solidFill>
              </a:rPr>
              <a:t>save</a:t>
            </a:r>
            <a:r>
              <a:rPr lang="fr-FR" sz="3600" dirty="0">
                <a:solidFill>
                  <a:schemeClr val="bg2">
                    <a:lumMod val="25000"/>
                  </a:schemeClr>
                </a:solidFill>
              </a:rPr>
              <a:t> </a:t>
            </a:r>
            <a:r>
              <a:rPr lang="fr-FR" sz="3600" dirty="0">
                <a:solidFill>
                  <a:schemeClr val="bg2">
                    <a:lumMod val="25000"/>
                  </a:schemeClr>
                </a:solidFill>
                <a:highlight>
                  <a:srgbClr val="FFFF00"/>
                </a:highlight>
              </a:rPr>
              <a:t>400 * 12 = 4800€ </a:t>
            </a:r>
            <a:r>
              <a:rPr lang="fr-FR" sz="3600" dirty="0">
                <a:solidFill>
                  <a:schemeClr val="bg2">
                    <a:lumMod val="25000"/>
                  </a:schemeClr>
                </a:solidFill>
              </a:rPr>
              <a:t>per </a:t>
            </a:r>
            <a:r>
              <a:rPr lang="fr-FR" sz="3600" dirty="0" err="1">
                <a:solidFill>
                  <a:schemeClr val="bg2">
                    <a:lumMod val="25000"/>
                  </a:schemeClr>
                </a:solidFill>
              </a:rPr>
              <a:t>year</a:t>
            </a:r>
            <a:endParaRPr lang="fr-FR" sz="3600" dirty="0">
              <a:solidFill>
                <a:schemeClr val="bg2">
                  <a:lumMod val="25000"/>
                </a:schemeClr>
              </a:solidFill>
            </a:endParaRPr>
          </a:p>
        </p:txBody>
      </p:sp>
      <p:sp>
        <p:nvSpPr>
          <p:cNvPr id="7" name="TextBox 35">
            <a:extLst>
              <a:ext uri="{FF2B5EF4-FFF2-40B4-BE49-F238E27FC236}">
                <a16:creationId xmlns:a16="http://schemas.microsoft.com/office/drawing/2014/main" id="{0A142057-BCB6-5790-0424-68643721516C}"/>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8" name="Graphique 7">
            <a:extLst>
              <a:ext uri="{FF2B5EF4-FFF2-40B4-BE49-F238E27FC236}">
                <a16:creationId xmlns:a16="http://schemas.microsoft.com/office/drawing/2014/main" id="{A68B5EEA-2165-85C9-E996-2B48FDA1F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sp>
        <p:nvSpPr>
          <p:cNvPr id="5" name="Rectangle : coins arrondis 4">
            <a:extLst>
              <a:ext uri="{FF2B5EF4-FFF2-40B4-BE49-F238E27FC236}">
                <a16:creationId xmlns:a16="http://schemas.microsoft.com/office/drawing/2014/main" id="{03A0A656-9923-4135-A704-E98E324963E6}"/>
              </a:ext>
            </a:extLst>
          </p:cNvPr>
          <p:cNvSpPr/>
          <p:nvPr/>
        </p:nvSpPr>
        <p:spPr>
          <a:xfrm rot="1460594">
            <a:off x="14120" y="5654580"/>
            <a:ext cx="2760673" cy="663958"/>
          </a:xfrm>
          <a:prstGeom prst="roundRect">
            <a:avLst/>
          </a:prstGeom>
          <a:solidFill>
            <a:srgbClr val="92D05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4000"/>
              <a:t>GREEN IT</a:t>
            </a:r>
          </a:p>
        </p:txBody>
      </p:sp>
    </p:spTree>
    <p:extLst>
      <p:ext uri="{BB962C8B-B14F-4D97-AF65-F5344CB8AC3E}">
        <p14:creationId xmlns:p14="http://schemas.microsoft.com/office/powerpoint/2010/main" val="2085264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0BB1D-A143-6735-3A0E-794E0617CFD5}"/>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D76C63DC-D14B-9716-C5AD-9C3CA92D6989}"/>
              </a:ext>
            </a:extLst>
          </p:cNvPr>
          <p:cNvSpPr txBox="1"/>
          <p:nvPr/>
        </p:nvSpPr>
        <p:spPr>
          <a:xfrm>
            <a:off x="1103297" y="805702"/>
            <a:ext cx="9985405" cy="4524315"/>
          </a:xfrm>
          <a:prstGeom prst="rect">
            <a:avLst/>
          </a:prstGeom>
          <a:noFill/>
        </p:spPr>
        <p:txBody>
          <a:bodyPr wrap="square" rtlCol="0">
            <a:spAutoFit/>
          </a:bodyPr>
          <a:lstStyle/>
          <a:p>
            <a:pPr marL="1143000" indent="-1143000">
              <a:buFont typeface="+mj-lt"/>
              <a:buAutoNum type="arabicPeriod"/>
            </a:pPr>
            <a:r>
              <a:rPr lang="fr-FR" sz="7200" dirty="0" err="1">
                <a:solidFill>
                  <a:schemeClr val="accent6">
                    <a:lumMod val="40000"/>
                    <a:lumOff val="60000"/>
                  </a:schemeClr>
                </a:solidFill>
              </a:rPr>
              <a:t>Why</a:t>
            </a:r>
            <a:r>
              <a:rPr lang="fr-FR" sz="7200" dirty="0">
                <a:solidFill>
                  <a:schemeClr val="accent6">
                    <a:lumMod val="40000"/>
                    <a:lumOff val="60000"/>
                  </a:schemeClr>
                </a:solidFill>
              </a:rPr>
              <a:t> </a:t>
            </a:r>
            <a:r>
              <a:rPr lang="fr-FR" sz="7200" dirty="0" err="1">
                <a:solidFill>
                  <a:schemeClr val="accent6">
                    <a:lumMod val="40000"/>
                    <a:lumOff val="60000"/>
                  </a:schemeClr>
                </a:solidFill>
              </a:rPr>
              <a:t>SlimFaas</a:t>
            </a:r>
            <a:r>
              <a:rPr lang="fr-FR" sz="7200" dirty="0">
                <a:solidFill>
                  <a:schemeClr val="accent6">
                    <a:lumMod val="40000"/>
                    <a:lumOff val="60000"/>
                  </a:schemeClr>
                </a:solidFill>
              </a:rPr>
              <a:t> ?</a:t>
            </a:r>
          </a:p>
          <a:p>
            <a:pPr marL="1143000" indent="-1143000">
              <a:buFont typeface="+mj-lt"/>
              <a:buAutoNum type="arabicPeriod"/>
            </a:pPr>
            <a:r>
              <a:rPr lang="fr-FR" sz="7200" dirty="0" err="1">
                <a:solidFill>
                  <a:schemeClr val="accent6">
                    <a:lumMod val="40000"/>
                    <a:lumOff val="60000"/>
                  </a:schemeClr>
                </a:solidFill>
              </a:rPr>
              <a:t>Awesome</a:t>
            </a:r>
            <a:r>
              <a:rPr lang="fr-FR" sz="7200" dirty="0">
                <a:solidFill>
                  <a:schemeClr val="accent6">
                    <a:lumMod val="40000"/>
                    <a:lumOff val="60000"/>
                  </a:schemeClr>
                </a:solidFill>
              </a:rPr>
              <a:t> </a:t>
            </a:r>
            <a:r>
              <a:rPr lang="fr-FR" sz="7200" dirty="0" err="1">
                <a:solidFill>
                  <a:schemeClr val="accent6">
                    <a:lumMod val="40000"/>
                    <a:lumOff val="60000"/>
                  </a:schemeClr>
                </a:solidFill>
              </a:rPr>
              <a:t>Demo</a:t>
            </a:r>
            <a:endParaRPr lang="fr-FR" sz="7200" dirty="0">
              <a:solidFill>
                <a:schemeClr val="accent6">
                  <a:lumMod val="40000"/>
                  <a:lumOff val="60000"/>
                </a:schemeClr>
              </a:solidFill>
            </a:endParaRPr>
          </a:p>
          <a:p>
            <a:pPr marL="1143000" indent="-1143000">
              <a:buFont typeface="+mj-lt"/>
              <a:buAutoNum type="arabicPeriod"/>
            </a:pPr>
            <a:r>
              <a:rPr lang="fr-FR" sz="7200" dirty="0" err="1">
                <a:solidFill>
                  <a:schemeClr val="accent6">
                    <a:lumMod val="40000"/>
                    <a:lumOff val="60000"/>
                  </a:schemeClr>
                </a:solidFill>
              </a:rPr>
              <a:t>Mind</a:t>
            </a:r>
            <a:r>
              <a:rPr lang="fr-FR" sz="7200" dirty="0">
                <a:solidFill>
                  <a:schemeClr val="accent6">
                    <a:lumMod val="40000"/>
                    <a:lumOff val="60000"/>
                  </a:schemeClr>
                </a:solidFill>
              </a:rPr>
              <a:t> Changer</a:t>
            </a:r>
          </a:p>
          <a:p>
            <a:pPr marL="1143000" indent="-1143000">
              <a:buFont typeface="+mj-lt"/>
              <a:buAutoNum type="arabicPeriod"/>
            </a:pPr>
            <a:r>
              <a:rPr lang="fr-FR" sz="7200" dirty="0" err="1">
                <a:solidFill>
                  <a:schemeClr val="accent6">
                    <a:lumMod val="75000"/>
                  </a:schemeClr>
                </a:solidFill>
              </a:rPr>
              <a:t>Samples</a:t>
            </a:r>
            <a:endParaRPr lang="fr-FR" sz="7200" dirty="0">
              <a:solidFill>
                <a:schemeClr val="accent6">
                  <a:lumMod val="75000"/>
                </a:schemeClr>
              </a:solidFill>
            </a:endParaRPr>
          </a:p>
        </p:txBody>
      </p:sp>
      <p:sp>
        <p:nvSpPr>
          <p:cNvPr id="2" name="TextBox 35">
            <a:extLst>
              <a:ext uri="{FF2B5EF4-FFF2-40B4-BE49-F238E27FC236}">
                <a16:creationId xmlns:a16="http://schemas.microsoft.com/office/drawing/2014/main" id="{65730343-6D0E-BAC5-7CE2-0E2FC90AF734}"/>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4" name="Graphique 3">
            <a:extLst>
              <a:ext uri="{FF2B5EF4-FFF2-40B4-BE49-F238E27FC236}">
                <a16:creationId xmlns:a16="http://schemas.microsoft.com/office/drawing/2014/main" id="{5689DAE7-87D0-7944-2406-6833D25A8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62" y="6488668"/>
            <a:ext cx="282984" cy="282984"/>
          </a:xfrm>
          <a:prstGeom prst="rect">
            <a:avLst/>
          </a:prstGeom>
        </p:spPr>
      </p:pic>
    </p:spTree>
    <p:extLst>
      <p:ext uri="{BB962C8B-B14F-4D97-AF65-F5344CB8AC3E}">
        <p14:creationId xmlns:p14="http://schemas.microsoft.com/office/powerpoint/2010/main" val="1854858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724C8-2C69-FE9A-B957-A3A3A09D7403}"/>
              </a:ext>
            </a:extLst>
          </p:cNvPr>
          <p:cNvSpPr>
            <a:spLocks noGrp="1"/>
          </p:cNvSpPr>
          <p:nvPr>
            <p:ph type="title"/>
          </p:nvPr>
        </p:nvSpPr>
        <p:spPr>
          <a:xfrm>
            <a:off x="2050596" y="1525800"/>
            <a:ext cx="2940867" cy="499048"/>
          </a:xfrm>
          <a:solidFill>
            <a:schemeClr val="accent6">
              <a:lumMod val="75000"/>
            </a:schemeClr>
          </a:solidFill>
        </p:spPr>
        <p:txBody>
          <a:bodyPr>
            <a:normAutofit/>
          </a:bodyPr>
          <a:lstStyle/>
          <a:p>
            <a:r>
              <a:rPr lang="fr-FR" sz="2800" dirty="0" err="1">
                <a:solidFill>
                  <a:schemeClr val="bg1"/>
                </a:solidFill>
              </a:rPr>
              <a:t>Everything</a:t>
            </a:r>
            <a:r>
              <a:rPr lang="fr-FR" sz="2800" dirty="0">
                <a:solidFill>
                  <a:schemeClr val="bg1"/>
                </a:solidFill>
              </a:rPr>
              <a:t> as API</a:t>
            </a:r>
          </a:p>
        </p:txBody>
      </p:sp>
      <p:sp>
        <p:nvSpPr>
          <p:cNvPr id="3" name="Espace réservé du contenu 2">
            <a:extLst>
              <a:ext uri="{FF2B5EF4-FFF2-40B4-BE49-F238E27FC236}">
                <a16:creationId xmlns:a16="http://schemas.microsoft.com/office/drawing/2014/main" id="{9F9D2CD9-54F2-052A-19C2-019BADBAE9C1}"/>
              </a:ext>
            </a:extLst>
          </p:cNvPr>
          <p:cNvSpPr>
            <a:spLocks noGrp="1"/>
          </p:cNvSpPr>
          <p:nvPr>
            <p:ph idx="1"/>
          </p:nvPr>
        </p:nvSpPr>
        <p:spPr/>
        <p:txBody>
          <a:bodyPr/>
          <a:lstStyle/>
          <a:p>
            <a:endParaRPr lang="fr-FR"/>
          </a:p>
        </p:txBody>
      </p:sp>
      <p:cxnSp>
        <p:nvCxnSpPr>
          <p:cNvPr id="19" name="Connecteur droit avec flèche 18">
            <a:extLst>
              <a:ext uri="{FF2B5EF4-FFF2-40B4-BE49-F238E27FC236}">
                <a16:creationId xmlns:a16="http://schemas.microsoft.com/office/drawing/2014/main" id="{03C6AEDC-602D-FA37-BC53-3B58D9DFB92A}"/>
              </a:ext>
            </a:extLst>
          </p:cNvPr>
          <p:cNvCxnSpPr>
            <a:cxnSpLocks/>
            <a:endCxn id="21" idx="2"/>
          </p:cNvCxnSpPr>
          <p:nvPr/>
        </p:nvCxnSpPr>
        <p:spPr>
          <a:xfrm flipH="1" flipV="1">
            <a:off x="8994612" y="2220468"/>
            <a:ext cx="4836" cy="2542955"/>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F82956F-7A76-4C33-43A0-5CE73A364ACD}"/>
              </a:ext>
            </a:extLst>
          </p:cNvPr>
          <p:cNvCxnSpPr>
            <a:cxnSpLocks/>
            <a:stCxn id="26" idx="3"/>
            <a:endCxn id="21" idx="1"/>
          </p:cNvCxnSpPr>
          <p:nvPr/>
        </p:nvCxnSpPr>
        <p:spPr>
          <a:xfrm flipV="1">
            <a:off x="7140981" y="1837032"/>
            <a:ext cx="1258084" cy="14881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4E411D70-1EB8-32E5-A424-35707597E114}"/>
              </a:ext>
            </a:extLst>
          </p:cNvPr>
          <p:cNvSpPr/>
          <p:nvPr/>
        </p:nvSpPr>
        <p:spPr>
          <a:xfrm>
            <a:off x="8399065" y="1453596"/>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chemeClr val="bg1"/>
              </a:solidFill>
            </a:endParaRPr>
          </a:p>
          <a:p>
            <a:pPr algn="ctr"/>
            <a:r>
              <a:rPr lang="fr-FR" sz="1100" dirty="0" err="1">
                <a:solidFill>
                  <a:schemeClr val="bg1"/>
                </a:solidFill>
              </a:rPr>
              <a:t>Customers</a:t>
            </a:r>
            <a:r>
              <a:rPr lang="fr-FR" sz="1100" dirty="0">
                <a:solidFill>
                  <a:schemeClr val="bg1"/>
                </a:solidFill>
              </a:rPr>
              <a:t> Data API </a:t>
            </a:r>
            <a:r>
              <a:rPr lang="fr-FR" sz="1100" dirty="0">
                <a:solidFill>
                  <a:schemeClr val="bg1"/>
                </a:solidFill>
                <a:ea typeface="Source Sans Pro"/>
              </a:rPr>
              <a:t>v1</a:t>
            </a:r>
            <a:endParaRPr lang="en-FR" sz="1100" dirty="0">
              <a:solidFill>
                <a:schemeClr val="bg1"/>
              </a:solidFill>
            </a:endParaRPr>
          </a:p>
        </p:txBody>
      </p:sp>
      <p:sp>
        <p:nvSpPr>
          <p:cNvPr id="22" name="Rounded Rectangle 45">
            <a:extLst>
              <a:ext uri="{FF2B5EF4-FFF2-40B4-BE49-F238E27FC236}">
                <a16:creationId xmlns:a16="http://schemas.microsoft.com/office/drawing/2014/main" id="{AB9E1995-B0B6-2408-F86B-6BE8E1400AC6}"/>
              </a:ext>
            </a:extLst>
          </p:cNvPr>
          <p:cNvSpPr/>
          <p:nvPr/>
        </p:nvSpPr>
        <p:spPr>
          <a:xfrm>
            <a:off x="8401939" y="4637532"/>
            <a:ext cx="1195930" cy="766872"/>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err="1">
                <a:solidFill>
                  <a:schemeClr val="bg1"/>
                </a:solidFill>
              </a:rPr>
              <a:t>SmartOther</a:t>
            </a:r>
            <a:r>
              <a:rPr lang="fr-FR" sz="1100">
                <a:solidFill>
                  <a:schemeClr val="bg1"/>
                </a:solidFill>
              </a:rPr>
              <a:t>-data API v1</a:t>
            </a:r>
            <a:endParaRPr lang="en-US" sz="1100">
              <a:solidFill>
                <a:schemeClr val="bg1"/>
              </a:solidFill>
              <a:ea typeface="Source Sans Pro"/>
            </a:endParaRPr>
          </a:p>
        </p:txBody>
      </p:sp>
      <p:cxnSp>
        <p:nvCxnSpPr>
          <p:cNvPr id="23" name="Connecteur droit avec flèche 22">
            <a:extLst>
              <a:ext uri="{FF2B5EF4-FFF2-40B4-BE49-F238E27FC236}">
                <a16:creationId xmlns:a16="http://schemas.microsoft.com/office/drawing/2014/main" id="{6E6A93A5-AE25-8B94-B45B-7B881DA32B2E}"/>
              </a:ext>
            </a:extLst>
          </p:cNvPr>
          <p:cNvCxnSpPr>
            <a:cxnSpLocks/>
            <a:stCxn id="26" idx="3"/>
            <a:endCxn id="25" idx="1"/>
          </p:cNvCxnSpPr>
          <p:nvPr/>
        </p:nvCxnSpPr>
        <p:spPr>
          <a:xfrm flipV="1">
            <a:off x="7140981" y="2753271"/>
            <a:ext cx="1262920" cy="5718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30D6C681-30EB-A943-934B-9AED610F59EF}"/>
              </a:ext>
            </a:extLst>
          </p:cNvPr>
          <p:cNvCxnSpPr>
            <a:cxnSpLocks/>
            <a:stCxn id="26" idx="3"/>
            <a:endCxn id="22" idx="1"/>
          </p:cNvCxnSpPr>
          <p:nvPr/>
        </p:nvCxnSpPr>
        <p:spPr>
          <a:xfrm>
            <a:off x="7140981" y="3325132"/>
            <a:ext cx="1260958" cy="1695836"/>
          </a:xfrm>
          <a:prstGeom prst="straightConnector1">
            <a:avLst/>
          </a:prstGeom>
          <a:ln w="508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573BC826-B00D-783B-086E-9716335EBC9D}"/>
              </a:ext>
            </a:extLst>
          </p:cNvPr>
          <p:cNvSpPr/>
          <p:nvPr/>
        </p:nvSpPr>
        <p:spPr>
          <a:xfrm>
            <a:off x="8403901" y="2369835"/>
            <a:ext cx="1191094" cy="7668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dirty="0">
              <a:solidFill>
                <a:srgbClr val="103184"/>
              </a:solidFill>
              <a:ea typeface="Source Sans Pro"/>
            </a:endParaRPr>
          </a:p>
          <a:p>
            <a:pPr algn="ctr"/>
            <a:r>
              <a:rPr lang="fr-FR" sz="1100" dirty="0" err="1">
                <a:solidFill>
                  <a:schemeClr val="bg1"/>
                </a:solidFill>
              </a:rPr>
              <a:t>Vehicules</a:t>
            </a:r>
            <a:r>
              <a:rPr lang="fr-FR" sz="1100" dirty="0">
                <a:solidFill>
                  <a:schemeClr val="bg1"/>
                </a:solidFill>
              </a:rPr>
              <a:t> data API v1</a:t>
            </a:r>
            <a:endParaRPr lang="en-US" sz="1100" dirty="0">
              <a:solidFill>
                <a:schemeClr val="bg1"/>
              </a:solidFill>
              <a:ea typeface="Source Sans Pro"/>
            </a:endParaRPr>
          </a:p>
          <a:p>
            <a:pPr algn="ctr"/>
            <a:endParaRPr lang="fr-FR" sz="1100" dirty="0">
              <a:solidFill>
                <a:schemeClr val="bg1"/>
              </a:solidFill>
              <a:ea typeface="Source Sans Pro"/>
            </a:endParaRPr>
          </a:p>
        </p:txBody>
      </p:sp>
      <p:sp>
        <p:nvSpPr>
          <p:cNvPr id="26" name="Rounded Rectangle 44">
            <a:extLst>
              <a:ext uri="{FF2B5EF4-FFF2-40B4-BE49-F238E27FC236}">
                <a16:creationId xmlns:a16="http://schemas.microsoft.com/office/drawing/2014/main" id="{05F554FA-8BC5-9DD8-526F-ABA6B8B82484}"/>
              </a:ext>
            </a:extLst>
          </p:cNvPr>
          <p:cNvSpPr/>
          <p:nvPr/>
        </p:nvSpPr>
        <p:spPr>
          <a:xfrm>
            <a:off x="5372841" y="2985851"/>
            <a:ext cx="1768140" cy="6785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err="1">
                <a:solidFill>
                  <a:schemeClr val="bg1"/>
                </a:solidFill>
              </a:rPr>
              <a:t>SmartGuide</a:t>
            </a:r>
            <a:r>
              <a:rPr lang="en-US" sz="1800">
                <a:solidFill>
                  <a:schemeClr val="bg1"/>
                </a:solidFill>
              </a:rPr>
              <a:t> API v1</a:t>
            </a:r>
            <a:endParaRPr lang="en-US" sz="2000"/>
          </a:p>
        </p:txBody>
      </p:sp>
      <p:sp>
        <p:nvSpPr>
          <p:cNvPr id="27" name="ZoneTexte 22">
            <a:extLst>
              <a:ext uri="{FF2B5EF4-FFF2-40B4-BE49-F238E27FC236}">
                <a16:creationId xmlns:a16="http://schemas.microsoft.com/office/drawing/2014/main" id="{6F8FBB4C-43AF-2165-3DC4-127645F656B6}"/>
              </a:ext>
            </a:extLst>
          </p:cNvPr>
          <p:cNvSpPr txBox="1"/>
          <p:nvPr/>
        </p:nvSpPr>
        <p:spPr>
          <a:xfrm>
            <a:off x="2747017" y="2859504"/>
            <a:ext cx="2118250" cy="85408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550">
                <a:solidFill>
                  <a:schemeClr val="tx1">
                    <a:lumMod val="60000"/>
                    <a:lumOff val="40000"/>
                  </a:schemeClr>
                </a:solidFill>
              </a:rPr>
              <a:t>HTTP POST</a:t>
            </a:r>
          </a:p>
          <a:p>
            <a:r>
              <a:rPr lang="fr-FR" sz="800">
                <a:solidFill>
                  <a:schemeClr val="tx1">
                    <a:lumMod val="60000"/>
                    <a:lumOff val="40000"/>
                  </a:schemeClr>
                </a:solidFill>
              </a:rPr>
              <a:t>https://smartguide-rec.axa-fr.intraxa/function/smartguide-v1/stream</a:t>
            </a:r>
          </a:p>
          <a:p>
            <a:r>
              <a:rPr lang="fr-FR" sz="800">
                <a:solidFill>
                  <a:schemeClr val="tx1">
                    <a:lumMod val="60000"/>
                    <a:lumOff val="40000"/>
                  </a:schemeClr>
                </a:solidFill>
              </a:rPr>
              <a:t>{…}</a:t>
            </a:r>
          </a:p>
        </p:txBody>
      </p:sp>
      <p:cxnSp>
        <p:nvCxnSpPr>
          <p:cNvPr id="28" name="Connecteur droit avec flèche 27">
            <a:extLst>
              <a:ext uri="{FF2B5EF4-FFF2-40B4-BE49-F238E27FC236}">
                <a16:creationId xmlns:a16="http://schemas.microsoft.com/office/drawing/2014/main" id="{D692F74A-8ED9-7769-50CC-1CACFFC4969B}"/>
              </a:ext>
            </a:extLst>
          </p:cNvPr>
          <p:cNvCxnSpPr>
            <a:cxnSpLocks/>
          </p:cNvCxnSpPr>
          <p:nvPr/>
        </p:nvCxnSpPr>
        <p:spPr>
          <a:xfrm flipV="1">
            <a:off x="4762392" y="3317738"/>
            <a:ext cx="601572" cy="1585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6FB3ED4-E735-B6A6-EDE9-38AAC78EF3CE}"/>
              </a:ext>
            </a:extLst>
          </p:cNvPr>
          <p:cNvSpPr/>
          <p:nvPr/>
        </p:nvSpPr>
        <p:spPr>
          <a:xfrm>
            <a:off x="2594131" y="2777406"/>
            <a:ext cx="2203770" cy="105912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p>
        </p:txBody>
      </p:sp>
      <p:cxnSp>
        <p:nvCxnSpPr>
          <p:cNvPr id="30" name="Connecteur droit avec flèche 29">
            <a:extLst>
              <a:ext uri="{FF2B5EF4-FFF2-40B4-BE49-F238E27FC236}">
                <a16:creationId xmlns:a16="http://schemas.microsoft.com/office/drawing/2014/main" id="{942A8F29-40F3-7074-9046-CE94F8717EF9}"/>
              </a:ext>
            </a:extLst>
          </p:cNvPr>
          <p:cNvCxnSpPr>
            <a:cxnSpLocks/>
          </p:cNvCxnSpPr>
          <p:nvPr/>
        </p:nvCxnSpPr>
        <p:spPr>
          <a:xfrm>
            <a:off x="6287072" y="3667855"/>
            <a:ext cx="11717" cy="59611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45">
            <a:extLst>
              <a:ext uri="{FF2B5EF4-FFF2-40B4-BE49-F238E27FC236}">
                <a16:creationId xmlns:a16="http://schemas.microsoft.com/office/drawing/2014/main" id="{4D4734C5-3DB5-B166-569A-3064CE07C981}"/>
              </a:ext>
            </a:extLst>
          </p:cNvPr>
          <p:cNvSpPr/>
          <p:nvPr/>
        </p:nvSpPr>
        <p:spPr>
          <a:xfrm>
            <a:off x="5697249" y="4264613"/>
            <a:ext cx="1191094" cy="60183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100">
              <a:solidFill>
                <a:schemeClr val="bg1"/>
              </a:solidFill>
            </a:endParaRPr>
          </a:p>
          <a:p>
            <a:pPr algn="ctr"/>
            <a:r>
              <a:rPr lang="fr-FR" sz="1100">
                <a:solidFill>
                  <a:schemeClr val="bg1"/>
                </a:solidFill>
              </a:rPr>
              <a:t>Proxy-LLM API </a:t>
            </a:r>
            <a:r>
              <a:rPr lang="fr-FR" sz="1100">
                <a:solidFill>
                  <a:schemeClr val="bg1"/>
                </a:solidFill>
                <a:ea typeface="Source Sans Pro"/>
              </a:rPr>
              <a:t>v1</a:t>
            </a:r>
            <a:endParaRPr lang="en-FR" sz="1100">
              <a:solidFill>
                <a:schemeClr val="bg1"/>
              </a:solidFill>
            </a:endParaRPr>
          </a:p>
        </p:txBody>
      </p:sp>
      <p:sp>
        <p:nvSpPr>
          <p:cNvPr id="36" name="Titre 1">
            <a:extLst>
              <a:ext uri="{FF2B5EF4-FFF2-40B4-BE49-F238E27FC236}">
                <a16:creationId xmlns:a16="http://schemas.microsoft.com/office/drawing/2014/main" id="{98DA97DB-94BC-615C-F63C-F93094A82788}"/>
              </a:ext>
            </a:extLst>
          </p:cNvPr>
          <p:cNvSpPr txBox="1">
            <a:spLocks/>
          </p:cNvSpPr>
          <p:nvPr/>
        </p:nvSpPr>
        <p:spPr>
          <a:xfrm>
            <a:off x="25562" y="-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spTree>
    <p:extLst>
      <p:ext uri="{BB962C8B-B14F-4D97-AF65-F5344CB8AC3E}">
        <p14:creationId xmlns:p14="http://schemas.microsoft.com/office/powerpoint/2010/main" val="3850710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5CD0A-CE03-E42E-02E0-731F04229FE5}"/>
              </a:ext>
            </a:extLst>
          </p:cNvPr>
          <p:cNvSpPr/>
          <p:nvPr/>
        </p:nvSpPr>
        <p:spPr>
          <a:xfrm>
            <a:off x="6169606" y="2923784"/>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7" name="ZoneTexte 6">
            <a:extLst>
              <a:ext uri="{FF2B5EF4-FFF2-40B4-BE49-F238E27FC236}">
                <a16:creationId xmlns:a16="http://schemas.microsoft.com/office/drawing/2014/main" id="{BC64B7C2-4F4F-165D-8ECA-24ED6F063CD2}"/>
              </a:ext>
            </a:extLst>
          </p:cNvPr>
          <p:cNvSpPr txBox="1"/>
          <p:nvPr/>
        </p:nvSpPr>
        <p:spPr>
          <a:xfrm>
            <a:off x="5980227" y="2934670"/>
            <a:ext cx="1109205"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 </a:t>
            </a:r>
            <a:r>
              <a:rPr lang="fr-FR" sz="1092" dirty="0" err="1">
                <a:solidFill>
                  <a:srgbClr val="4F81BD">
                    <a:lumMod val="75000"/>
                  </a:srgbClr>
                </a:solidFill>
                <a:latin typeface="Calibri"/>
                <a:ea typeface="Calibri"/>
                <a:cs typeface="Arial"/>
              </a:rPr>
              <a:t>SmargGuide</a:t>
            </a:r>
            <a:r>
              <a:rPr lang="fr-FR" sz="1092" dirty="0">
                <a:solidFill>
                  <a:srgbClr val="4F81BD">
                    <a:lumMod val="75000"/>
                  </a:srgbClr>
                </a:solidFill>
                <a:latin typeface="Calibri"/>
                <a:ea typeface="Calibri"/>
                <a:cs typeface="Arial"/>
              </a:rPr>
              <a:t> API v1</a:t>
            </a:r>
            <a:endParaRPr lang="fr-FR" sz="1400" dirty="0">
              <a:solidFill>
                <a:srgbClr val="4F81BD">
                  <a:lumMod val="75000"/>
                </a:srgbClr>
              </a:solidFill>
              <a:latin typeface="Calibri" pitchFamily="34" charset="0"/>
              <a:cs typeface="Arial" charset="0"/>
            </a:endParaRPr>
          </a:p>
        </p:txBody>
      </p:sp>
      <p:sp>
        <p:nvSpPr>
          <p:cNvPr id="19" name="Rectangle 18">
            <a:extLst>
              <a:ext uri="{FF2B5EF4-FFF2-40B4-BE49-F238E27FC236}">
                <a16:creationId xmlns:a16="http://schemas.microsoft.com/office/drawing/2014/main" id="{314FE98E-721D-915C-29AD-BC2D8871F497}"/>
              </a:ext>
            </a:extLst>
          </p:cNvPr>
          <p:cNvSpPr/>
          <p:nvPr/>
        </p:nvSpPr>
        <p:spPr>
          <a:xfrm>
            <a:off x="1718206" y="1608306"/>
            <a:ext cx="1698006" cy="1679451"/>
          </a:xfrm>
          <a:custGeom>
            <a:avLst/>
            <a:gdLst>
              <a:gd name="connsiteX0" fmla="*/ 0 w 1698006"/>
              <a:gd name="connsiteY0" fmla="*/ 0 h 1679451"/>
              <a:gd name="connsiteX1" fmla="*/ 549022 w 1698006"/>
              <a:gd name="connsiteY1" fmla="*/ 0 h 1679451"/>
              <a:gd name="connsiteX2" fmla="*/ 1064084 w 1698006"/>
              <a:gd name="connsiteY2" fmla="*/ 0 h 1679451"/>
              <a:gd name="connsiteX3" fmla="*/ 1698006 w 1698006"/>
              <a:gd name="connsiteY3" fmla="*/ 0 h 1679451"/>
              <a:gd name="connsiteX4" fmla="*/ 1698006 w 1698006"/>
              <a:gd name="connsiteY4" fmla="*/ 543022 h 1679451"/>
              <a:gd name="connsiteX5" fmla="*/ 1698006 w 1698006"/>
              <a:gd name="connsiteY5" fmla="*/ 1069250 h 1679451"/>
              <a:gd name="connsiteX6" fmla="*/ 1698006 w 1698006"/>
              <a:gd name="connsiteY6" fmla="*/ 1679451 h 1679451"/>
              <a:gd name="connsiteX7" fmla="*/ 1132004 w 1698006"/>
              <a:gd name="connsiteY7" fmla="*/ 1679451 h 1679451"/>
              <a:gd name="connsiteX8" fmla="*/ 532042 w 1698006"/>
              <a:gd name="connsiteY8" fmla="*/ 1679451 h 1679451"/>
              <a:gd name="connsiteX9" fmla="*/ 0 w 1698006"/>
              <a:gd name="connsiteY9" fmla="*/ 1679451 h 1679451"/>
              <a:gd name="connsiteX10" fmla="*/ 0 w 1698006"/>
              <a:gd name="connsiteY10" fmla="*/ 1119634 h 1679451"/>
              <a:gd name="connsiteX11" fmla="*/ 0 w 1698006"/>
              <a:gd name="connsiteY11" fmla="*/ 576612 h 1679451"/>
              <a:gd name="connsiteX12" fmla="*/ 0 w 1698006"/>
              <a:gd name="connsiteY12" fmla="*/ 0 h 16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8006" h="1679451" extrusionOk="0">
                <a:moveTo>
                  <a:pt x="0" y="0"/>
                </a:moveTo>
                <a:cubicBezTo>
                  <a:pt x="198379" y="-3923"/>
                  <a:pt x="368353" y="26593"/>
                  <a:pt x="549022" y="0"/>
                </a:cubicBezTo>
                <a:cubicBezTo>
                  <a:pt x="729691" y="-26593"/>
                  <a:pt x="951102" y="7986"/>
                  <a:pt x="1064084" y="0"/>
                </a:cubicBezTo>
                <a:cubicBezTo>
                  <a:pt x="1177066" y="-7986"/>
                  <a:pt x="1547120" y="22846"/>
                  <a:pt x="1698006" y="0"/>
                </a:cubicBezTo>
                <a:cubicBezTo>
                  <a:pt x="1678575" y="249834"/>
                  <a:pt x="1717717" y="430825"/>
                  <a:pt x="1698006" y="543022"/>
                </a:cubicBezTo>
                <a:cubicBezTo>
                  <a:pt x="1678295" y="655219"/>
                  <a:pt x="1700314" y="865751"/>
                  <a:pt x="1698006" y="1069250"/>
                </a:cubicBezTo>
                <a:cubicBezTo>
                  <a:pt x="1695698" y="1272749"/>
                  <a:pt x="1693639" y="1553433"/>
                  <a:pt x="1698006" y="1679451"/>
                </a:cubicBezTo>
                <a:cubicBezTo>
                  <a:pt x="1460959" y="1700398"/>
                  <a:pt x="1323324" y="1665230"/>
                  <a:pt x="1132004" y="1679451"/>
                </a:cubicBezTo>
                <a:cubicBezTo>
                  <a:pt x="940684" y="1693672"/>
                  <a:pt x="786240" y="1666013"/>
                  <a:pt x="532042" y="1679451"/>
                </a:cubicBezTo>
                <a:cubicBezTo>
                  <a:pt x="277844" y="1692889"/>
                  <a:pt x="232020" y="1664245"/>
                  <a:pt x="0" y="1679451"/>
                </a:cubicBezTo>
                <a:cubicBezTo>
                  <a:pt x="9149" y="1473927"/>
                  <a:pt x="-26774" y="1398286"/>
                  <a:pt x="0" y="1119634"/>
                </a:cubicBezTo>
                <a:cubicBezTo>
                  <a:pt x="26774" y="840982"/>
                  <a:pt x="-14587" y="767312"/>
                  <a:pt x="0" y="576612"/>
                </a:cubicBezTo>
                <a:cubicBezTo>
                  <a:pt x="14587" y="385912"/>
                  <a:pt x="6788" y="119652"/>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0" name="Rectangle 19">
            <a:extLst>
              <a:ext uri="{FF2B5EF4-FFF2-40B4-BE49-F238E27FC236}">
                <a16:creationId xmlns:a16="http://schemas.microsoft.com/office/drawing/2014/main" id="{80EA1BF5-B560-A797-AAF4-91C1F97BBA49}"/>
              </a:ext>
            </a:extLst>
          </p:cNvPr>
          <p:cNvSpPr/>
          <p:nvPr/>
        </p:nvSpPr>
        <p:spPr>
          <a:xfrm>
            <a:off x="2309206" y="2091480"/>
            <a:ext cx="881454" cy="599244"/>
          </a:xfrm>
          <a:custGeom>
            <a:avLst/>
            <a:gdLst>
              <a:gd name="connsiteX0" fmla="*/ 0 w 881454"/>
              <a:gd name="connsiteY0" fmla="*/ 0 h 599244"/>
              <a:gd name="connsiteX1" fmla="*/ 431912 w 881454"/>
              <a:gd name="connsiteY1" fmla="*/ 0 h 599244"/>
              <a:gd name="connsiteX2" fmla="*/ 881454 w 881454"/>
              <a:gd name="connsiteY2" fmla="*/ 0 h 599244"/>
              <a:gd name="connsiteX3" fmla="*/ 881454 w 881454"/>
              <a:gd name="connsiteY3" fmla="*/ 599244 h 599244"/>
              <a:gd name="connsiteX4" fmla="*/ 440727 w 881454"/>
              <a:gd name="connsiteY4" fmla="*/ 599244 h 599244"/>
              <a:gd name="connsiteX5" fmla="*/ 0 w 881454"/>
              <a:gd name="connsiteY5" fmla="*/ 599244 h 599244"/>
              <a:gd name="connsiteX6" fmla="*/ 0 w 881454"/>
              <a:gd name="connsiteY6" fmla="*/ 0 h 59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1454" h="599244" extrusionOk="0">
                <a:moveTo>
                  <a:pt x="0" y="0"/>
                </a:moveTo>
                <a:cubicBezTo>
                  <a:pt x="161204" y="-19097"/>
                  <a:pt x="304789" y="11267"/>
                  <a:pt x="431912" y="0"/>
                </a:cubicBezTo>
                <a:cubicBezTo>
                  <a:pt x="559035" y="-11267"/>
                  <a:pt x="667544" y="-21687"/>
                  <a:pt x="881454" y="0"/>
                </a:cubicBezTo>
                <a:cubicBezTo>
                  <a:pt x="907953" y="237710"/>
                  <a:pt x="897190" y="471428"/>
                  <a:pt x="881454" y="599244"/>
                </a:cubicBezTo>
                <a:cubicBezTo>
                  <a:pt x="767772" y="584510"/>
                  <a:pt x="643738" y="617735"/>
                  <a:pt x="440727" y="599244"/>
                </a:cubicBezTo>
                <a:cubicBezTo>
                  <a:pt x="237716" y="580753"/>
                  <a:pt x="128266" y="582699"/>
                  <a:pt x="0" y="599244"/>
                </a:cubicBezTo>
                <a:cubicBezTo>
                  <a:pt x="-808" y="342675"/>
                  <a:pt x="-24708" y="244090"/>
                  <a:pt x="0" y="0"/>
                </a:cubicBezTo>
                <a:close/>
              </a:path>
            </a:pathLst>
          </a:custGeom>
          <a:noFill/>
          <a:ln w="22225">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21" name="ZoneTexte 20">
            <a:extLst>
              <a:ext uri="{FF2B5EF4-FFF2-40B4-BE49-F238E27FC236}">
                <a16:creationId xmlns:a16="http://schemas.microsoft.com/office/drawing/2014/main" id="{90C53434-4EE3-45EA-EB25-D7CDBB27F921}"/>
              </a:ext>
            </a:extLst>
          </p:cNvPr>
          <p:cNvSpPr txBox="1"/>
          <p:nvPr/>
        </p:nvSpPr>
        <p:spPr>
          <a:xfrm>
            <a:off x="2293858" y="2155147"/>
            <a:ext cx="692818" cy="430887"/>
          </a:xfrm>
          <a:prstGeom prst="rect">
            <a:avLst/>
          </a:prstGeom>
          <a:noFill/>
        </p:spPr>
        <p:txBody>
          <a:bodyPr wrap="none" rtlCol="0">
            <a:spAutoFit/>
          </a:bodyPr>
          <a:lstStyle/>
          <a:p>
            <a:pPr algn="ctr" defTabSz="1087672" eaLnBrk="0" fontAlgn="base" hangingPunct="0">
              <a:spcBef>
                <a:spcPct val="0"/>
              </a:spcBef>
              <a:spcAft>
                <a:spcPct val="0"/>
              </a:spcAft>
            </a:pPr>
            <a:r>
              <a:rPr lang="fr-FR" sz="1100">
                <a:solidFill>
                  <a:srgbClr val="103184"/>
                </a:solidFill>
                <a:latin typeface="Calibri" pitchFamily="34" charset="0"/>
                <a:cs typeface="Arial" charset="0"/>
              </a:rPr>
              <a:t>Browser </a:t>
            </a:r>
          </a:p>
          <a:p>
            <a:pPr algn="ctr" defTabSz="1087672" eaLnBrk="0" fontAlgn="base" hangingPunct="0">
              <a:spcBef>
                <a:spcPct val="0"/>
              </a:spcBef>
              <a:spcAft>
                <a:spcPct val="0"/>
              </a:spcAft>
            </a:pPr>
            <a:r>
              <a:rPr lang="fr-FR" sz="1100">
                <a:solidFill>
                  <a:srgbClr val="103184"/>
                </a:solidFill>
                <a:latin typeface="Calibri" pitchFamily="34" charset="0"/>
                <a:cs typeface="Arial" charset="0"/>
              </a:rPr>
              <a:t>Web</a:t>
            </a:r>
          </a:p>
        </p:txBody>
      </p:sp>
      <p:sp>
        <p:nvSpPr>
          <p:cNvPr id="22" name="ZoneTexte 21">
            <a:extLst>
              <a:ext uri="{FF2B5EF4-FFF2-40B4-BE49-F238E27FC236}">
                <a16:creationId xmlns:a16="http://schemas.microsoft.com/office/drawing/2014/main" id="{814EB3B7-A31C-1CBE-1685-A22D8BB112B4}"/>
              </a:ext>
            </a:extLst>
          </p:cNvPr>
          <p:cNvSpPr txBox="1"/>
          <p:nvPr/>
        </p:nvSpPr>
        <p:spPr>
          <a:xfrm>
            <a:off x="1715582" y="1593334"/>
            <a:ext cx="978153" cy="261610"/>
          </a:xfrm>
          <a:prstGeom prst="rect">
            <a:avLst/>
          </a:prstGeom>
          <a:noFill/>
        </p:spPr>
        <p:txBody>
          <a:bodyPr wrap="none" rtlCol="0">
            <a:spAutoFit/>
          </a:bodyPr>
          <a:lstStyle/>
          <a:p>
            <a:pPr defTabSz="1087672" eaLnBrk="0" fontAlgn="base" hangingPunct="0">
              <a:spcBef>
                <a:spcPct val="0"/>
              </a:spcBef>
              <a:spcAft>
                <a:spcPct val="0"/>
              </a:spcAft>
            </a:pPr>
            <a:r>
              <a:rPr lang="fr-FR" sz="1100">
                <a:solidFill>
                  <a:srgbClr val="4F81BD">
                    <a:lumMod val="50000"/>
                  </a:srgbClr>
                </a:solidFill>
                <a:latin typeface="Calibri" pitchFamily="34" charset="0"/>
                <a:cs typeface="Arial" charset="0"/>
              </a:rPr>
              <a:t>User Network</a:t>
            </a:r>
          </a:p>
        </p:txBody>
      </p:sp>
      <p:pic>
        <p:nvPicPr>
          <p:cNvPr id="23" name="Picture 6" descr="Dessin Animé Petit Bonhomme De Neige — Image Vectorielle tout Dessin De ...">
            <a:extLst>
              <a:ext uri="{FF2B5EF4-FFF2-40B4-BE49-F238E27FC236}">
                <a16:creationId xmlns:a16="http://schemas.microsoft.com/office/drawing/2014/main" id="{56F45469-82E3-C5AD-37F6-65E8C420B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1" y="2175742"/>
            <a:ext cx="415204" cy="41520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6B31C266-4D32-1745-57E2-B73072F44469}"/>
              </a:ext>
            </a:extLst>
          </p:cNvPr>
          <p:cNvSpPr txBox="1"/>
          <p:nvPr/>
        </p:nvSpPr>
        <p:spPr>
          <a:xfrm>
            <a:off x="1652835" y="2560292"/>
            <a:ext cx="782333" cy="312159"/>
          </a:xfrm>
          <a:prstGeom prst="rect">
            <a:avLst/>
          </a:prstGeom>
          <a:noFill/>
        </p:spPr>
        <p:txBody>
          <a:bodyPr wrap="square" lIns="142707" tIns="71353" rIns="142707" bIns="71353" rtlCol="0" anchor="t">
            <a:spAutoFit/>
          </a:bodyPr>
          <a:lstStyle/>
          <a:p>
            <a:pPr algn="ctr" defTabSz="1087672" eaLnBrk="0" fontAlgn="base" hangingPunct="0">
              <a:spcBef>
                <a:spcPct val="0"/>
              </a:spcBef>
              <a:spcAft>
                <a:spcPct val="0"/>
              </a:spcAft>
            </a:pPr>
            <a:r>
              <a:rPr lang="fr-FR" sz="1092" err="1">
                <a:solidFill>
                  <a:srgbClr val="4F81BD">
                    <a:lumMod val="50000"/>
                  </a:srgbClr>
                </a:solidFill>
                <a:latin typeface="Calibri"/>
                <a:ea typeface="Calibri"/>
                <a:cs typeface="Arial"/>
              </a:rPr>
              <a:t>Users</a:t>
            </a:r>
            <a:endParaRPr lang="en-US" sz="2185" err="1">
              <a:solidFill>
                <a:srgbClr val="103184"/>
              </a:solidFill>
              <a:latin typeface="Calibri" pitchFamily="34" charset="0"/>
              <a:cs typeface="Arial" charset="0"/>
            </a:endParaRPr>
          </a:p>
        </p:txBody>
      </p:sp>
      <p:sp>
        <p:nvSpPr>
          <p:cNvPr id="36" name="Rectangle 35">
            <a:extLst>
              <a:ext uri="{FF2B5EF4-FFF2-40B4-BE49-F238E27FC236}">
                <a16:creationId xmlns:a16="http://schemas.microsoft.com/office/drawing/2014/main" id="{A6C54028-CFB3-C456-BA8D-AAAE19511CC8}"/>
              </a:ext>
            </a:extLst>
          </p:cNvPr>
          <p:cNvSpPr/>
          <p:nvPr/>
        </p:nvSpPr>
        <p:spPr>
          <a:xfrm>
            <a:off x="5219814" y="1712399"/>
            <a:ext cx="826946" cy="435836"/>
          </a:xfrm>
          <a:custGeom>
            <a:avLst/>
            <a:gdLst>
              <a:gd name="connsiteX0" fmla="*/ 0 w 826946"/>
              <a:gd name="connsiteY0" fmla="*/ 0 h 435836"/>
              <a:gd name="connsiteX1" fmla="*/ 405204 w 826946"/>
              <a:gd name="connsiteY1" fmla="*/ 0 h 435836"/>
              <a:gd name="connsiteX2" fmla="*/ 826946 w 826946"/>
              <a:gd name="connsiteY2" fmla="*/ 0 h 435836"/>
              <a:gd name="connsiteX3" fmla="*/ 826946 w 826946"/>
              <a:gd name="connsiteY3" fmla="*/ 435836 h 435836"/>
              <a:gd name="connsiteX4" fmla="*/ 413473 w 826946"/>
              <a:gd name="connsiteY4" fmla="*/ 435836 h 435836"/>
              <a:gd name="connsiteX5" fmla="*/ 0 w 826946"/>
              <a:gd name="connsiteY5" fmla="*/ 435836 h 435836"/>
              <a:gd name="connsiteX6" fmla="*/ 0 w 826946"/>
              <a:gd name="connsiteY6" fmla="*/ 0 h 43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6946" h="435836" extrusionOk="0">
                <a:moveTo>
                  <a:pt x="0" y="0"/>
                </a:moveTo>
                <a:cubicBezTo>
                  <a:pt x="115265" y="16408"/>
                  <a:pt x="312608" y="3121"/>
                  <a:pt x="405204" y="0"/>
                </a:cubicBezTo>
                <a:cubicBezTo>
                  <a:pt x="497800" y="-3121"/>
                  <a:pt x="685585" y="-11463"/>
                  <a:pt x="826946" y="0"/>
                </a:cubicBezTo>
                <a:cubicBezTo>
                  <a:pt x="832839" y="91245"/>
                  <a:pt x="809521" y="337222"/>
                  <a:pt x="826946" y="435836"/>
                </a:cubicBezTo>
                <a:cubicBezTo>
                  <a:pt x="729270" y="439994"/>
                  <a:pt x="579775" y="449133"/>
                  <a:pt x="413473" y="435836"/>
                </a:cubicBezTo>
                <a:cubicBezTo>
                  <a:pt x="247171" y="422539"/>
                  <a:pt x="188028" y="428409"/>
                  <a:pt x="0" y="435836"/>
                </a:cubicBezTo>
                <a:cubicBezTo>
                  <a:pt x="9564" y="274966"/>
                  <a:pt x="-7539" y="149118"/>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1" name="ZoneTexte 40">
            <a:extLst>
              <a:ext uri="{FF2B5EF4-FFF2-40B4-BE49-F238E27FC236}">
                <a16:creationId xmlns:a16="http://schemas.microsoft.com/office/drawing/2014/main" id="{D0D29C90-860E-A41F-82E2-F644FCDF46FC}"/>
              </a:ext>
            </a:extLst>
          </p:cNvPr>
          <p:cNvSpPr txBox="1"/>
          <p:nvPr/>
        </p:nvSpPr>
        <p:spPr>
          <a:xfrm>
            <a:off x="5129070" y="1814271"/>
            <a:ext cx="1023779" cy="261610"/>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Front  Web</a:t>
            </a:r>
            <a:endParaRPr lang="fr-FR" sz="1400" dirty="0">
              <a:solidFill>
                <a:srgbClr val="103184"/>
              </a:solidFill>
              <a:latin typeface="Calibri" pitchFamily="34" charset="0"/>
              <a:cs typeface="Arial" charset="0"/>
            </a:endParaRPr>
          </a:p>
        </p:txBody>
      </p:sp>
      <p:cxnSp>
        <p:nvCxnSpPr>
          <p:cNvPr id="48" name="Connecteur droit avec flèche 47">
            <a:extLst>
              <a:ext uri="{FF2B5EF4-FFF2-40B4-BE49-F238E27FC236}">
                <a16:creationId xmlns:a16="http://schemas.microsoft.com/office/drawing/2014/main" id="{8C8EAD55-BB3F-5159-7547-7027EC07B21E}"/>
              </a:ext>
            </a:extLst>
          </p:cNvPr>
          <p:cNvCxnSpPr>
            <a:cxnSpLocks/>
            <a:endCxn id="41" idx="1"/>
          </p:cNvCxnSpPr>
          <p:nvPr/>
        </p:nvCxnSpPr>
        <p:spPr>
          <a:xfrm flipV="1">
            <a:off x="3210456" y="1945076"/>
            <a:ext cx="1918614" cy="490593"/>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56" name="Connecteur droit avec flèche 55">
            <a:extLst>
              <a:ext uri="{FF2B5EF4-FFF2-40B4-BE49-F238E27FC236}">
                <a16:creationId xmlns:a16="http://schemas.microsoft.com/office/drawing/2014/main" id="{BF1AB770-81BA-73C3-E419-C5A3E773D2E0}"/>
              </a:ext>
            </a:extLst>
          </p:cNvPr>
          <p:cNvCxnSpPr>
            <a:cxnSpLocks/>
            <a:stCxn id="6" idx="0"/>
            <a:endCxn id="83" idx="2"/>
          </p:cNvCxnSpPr>
          <p:nvPr/>
        </p:nvCxnSpPr>
        <p:spPr>
          <a:xfrm flipV="1">
            <a:off x="6562858" y="1996608"/>
            <a:ext cx="850270" cy="927176"/>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cxnSp>
        <p:nvCxnSpPr>
          <p:cNvPr id="79" name="Connecteur droit avec flèche 78">
            <a:extLst>
              <a:ext uri="{FF2B5EF4-FFF2-40B4-BE49-F238E27FC236}">
                <a16:creationId xmlns:a16="http://schemas.microsoft.com/office/drawing/2014/main" id="{C0CE0AB1-3579-1D77-DFF0-0587836E3038}"/>
              </a:ext>
            </a:extLst>
          </p:cNvPr>
          <p:cNvCxnSpPr>
            <a:cxnSpLocks/>
            <a:stCxn id="36" idx="2"/>
          </p:cNvCxnSpPr>
          <p:nvPr/>
        </p:nvCxnSpPr>
        <p:spPr>
          <a:xfrm flipH="1">
            <a:off x="5385417" y="2148235"/>
            <a:ext cx="247870" cy="722002"/>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104" name="Rectangle 103">
            <a:extLst>
              <a:ext uri="{FF2B5EF4-FFF2-40B4-BE49-F238E27FC236}">
                <a16:creationId xmlns:a16="http://schemas.microsoft.com/office/drawing/2014/main" id="{3DA948BA-51C5-3FB0-FE71-43E435BE49BC}"/>
              </a:ext>
            </a:extLst>
          </p:cNvPr>
          <p:cNvSpPr/>
          <p:nvPr/>
        </p:nvSpPr>
        <p:spPr>
          <a:xfrm>
            <a:off x="4740873" y="1174506"/>
            <a:ext cx="3296304" cy="3410458"/>
          </a:xfrm>
          <a:custGeom>
            <a:avLst/>
            <a:gdLst>
              <a:gd name="connsiteX0" fmla="*/ 0 w 3296304"/>
              <a:gd name="connsiteY0" fmla="*/ 0 h 3410458"/>
              <a:gd name="connsiteX1" fmla="*/ 626298 w 3296304"/>
              <a:gd name="connsiteY1" fmla="*/ 0 h 3410458"/>
              <a:gd name="connsiteX2" fmla="*/ 1186669 w 3296304"/>
              <a:gd name="connsiteY2" fmla="*/ 0 h 3410458"/>
              <a:gd name="connsiteX3" fmla="*/ 1911856 w 3296304"/>
              <a:gd name="connsiteY3" fmla="*/ 0 h 3410458"/>
              <a:gd name="connsiteX4" fmla="*/ 2538154 w 3296304"/>
              <a:gd name="connsiteY4" fmla="*/ 0 h 3410458"/>
              <a:gd name="connsiteX5" fmla="*/ 3296304 w 3296304"/>
              <a:gd name="connsiteY5" fmla="*/ 0 h 3410458"/>
              <a:gd name="connsiteX6" fmla="*/ 3296304 w 3296304"/>
              <a:gd name="connsiteY6" fmla="*/ 750301 h 3410458"/>
              <a:gd name="connsiteX7" fmla="*/ 3296304 w 3296304"/>
              <a:gd name="connsiteY7" fmla="*/ 1432392 h 3410458"/>
              <a:gd name="connsiteX8" fmla="*/ 3296304 w 3296304"/>
              <a:gd name="connsiteY8" fmla="*/ 2114484 h 3410458"/>
              <a:gd name="connsiteX9" fmla="*/ 3296304 w 3296304"/>
              <a:gd name="connsiteY9" fmla="*/ 2728366 h 3410458"/>
              <a:gd name="connsiteX10" fmla="*/ 3296304 w 3296304"/>
              <a:gd name="connsiteY10" fmla="*/ 3410458 h 3410458"/>
              <a:gd name="connsiteX11" fmla="*/ 2637043 w 3296304"/>
              <a:gd name="connsiteY11" fmla="*/ 3410458 h 3410458"/>
              <a:gd name="connsiteX12" fmla="*/ 2010745 w 3296304"/>
              <a:gd name="connsiteY12" fmla="*/ 3410458 h 3410458"/>
              <a:gd name="connsiteX13" fmla="*/ 1285559 w 3296304"/>
              <a:gd name="connsiteY13" fmla="*/ 3410458 h 3410458"/>
              <a:gd name="connsiteX14" fmla="*/ 560372 w 3296304"/>
              <a:gd name="connsiteY14" fmla="*/ 3410458 h 3410458"/>
              <a:gd name="connsiteX15" fmla="*/ 0 w 3296304"/>
              <a:gd name="connsiteY15" fmla="*/ 3410458 h 3410458"/>
              <a:gd name="connsiteX16" fmla="*/ 0 w 3296304"/>
              <a:gd name="connsiteY16" fmla="*/ 2728366 h 3410458"/>
              <a:gd name="connsiteX17" fmla="*/ 0 w 3296304"/>
              <a:gd name="connsiteY17" fmla="*/ 2080379 h 3410458"/>
              <a:gd name="connsiteX18" fmla="*/ 0 w 3296304"/>
              <a:gd name="connsiteY18" fmla="*/ 1500602 h 3410458"/>
              <a:gd name="connsiteX19" fmla="*/ 0 w 3296304"/>
              <a:gd name="connsiteY19" fmla="*/ 886719 h 3410458"/>
              <a:gd name="connsiteX20" fmla="*/ 0 w 3296304"/>
              <a:gd name="connsiteY20" fmla="*/ 0 h 341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6304" h="3410458" extrusionOk="0">
                <a:moveTo>
                  <a:pt x="0" y="0"/>
                </a:moveTo>
                <a:cubicBezTo>
                  <a:pt x="281649" y="23034"/>
                  <a:pt x="359146" y="2678"/>
                  <a:pt x="626298" y="0"/>
                </a:cubicBezTo>
                <a:cubicBezTo>
                  <a:pt x="893450" y="-2678"/>
                  <a:pt x="911835" y="9062"/>
                  <a:pt x="1186669" y="0"/>
                </a:cubicBezTo>
                <a:cubicBezTo>
                  <a:pt x="1461503" y="-9062"/>
                  <a:pt x="1750464" y="33740"/>
                  <a:pt x="1911856" y="0"/>
                </a:cubicBezTo>
                <a:cubicBezTo>
                  <a:pt x="2073248" y="-33740"/>
                  <a:pt x="2237460" y="11432"/>
                  <a:pt x="2538154" y="0"/>
                </a:cubicBezTo>
                <a:cubicBezTo>
                  <a:pt x="2838848" y="-11432"/>
                  <a:pt x="3062209" y="-10055"/>
                  <a:pt x="3296304" y="0"/>
                </a:cubicBezTo>
                <a:cubicBezTo>
                  <a:pt x="3303070" y="347308"/>
                  <a:pt x="3304006" y="580712"/>
                  <a:pt x="3296304" y="750301"/>
                </a:cubicBezTo>
                <a:cubicBezTo>
                  <a:pt x="3288602" y="919890"/>
                  <a:pt x="3315781" y="1104515"/>
                  <a:pt x="3296304" y="1432392"/>
                </a:cubicBezTo>
                <a:cubicBezTo>
                  <a:pt x="3276827" y="1760269"/>
                  <a:pt x="3267495" y="1930392"/>
                  <a:pt x="3296304" y="2114484"/>
                </a:cubicBezTo>
                <a:cubicBezTo>
                  <a:pt x="3325113" y="2298576"/>
                  <a:pt x="3323069" y="2474430"/>
                  <a:pt x="3296304" y="2728366"/>
                </a:cubicBezTo>
                <a:cubicBezTo>
                  <a:pt x="3269539" y="2982302"/>
                  <a:pt x="3311822" y="3231725"/>
                  <a:pt x="3296304" y="3410458"/>
                </a:cubicBezTo>
                <a:cubicBezTo>
                  <a:pt x="3022721" y="3438882"/>
                  <a:pt x="2956724" y="3440651"/>
                  <a:pt x="2637043" y="3410458"/>
                </a:cubicBezTo>
                <a:cubicBezTo>
                  <a:pt x="2317362" y="3380265"/>
                  <a:pt x="2267012" y="3427396"/>
                  <a:pt x="2010745" y="3410458"/>
                </a:cubicBezTo>
                <a:cubicBezTo>
                  <a:pt x="1754478" y="3393520"/>
                  <a:pt x="1577207" y="3383952"/>
                  <a:pt x="1285559" y="3410458"/>
                </a:cubicBezTo>
                <a:cubicBezTo>
                  <a:pt x="993911" y="3436964"/>
                  <a:pt x="828707" y="3377084"/>
                  <a:pt x="560372" y="3410458"/>
                </a:cubicBezTo>
                <a:cubicBezTo>
                  <a:pt x="292037" y="3443832"/>
                  <a:pt x="182676" y="3384290"/>
                  <a:pt x="0" y="3410458"/>
                </a:cubicBezTo>
                <a:cubicBezTo>
                  <a:pt x="2542" y="3074683"/>
                  <a:pt x="32828" y="2988442"/>
                  <a:pt x="0" y="2728366"/>
                </a:cubicBezTo>
                <a:cubicBezTo>
                  <a:pt x="-32828" y="2468290"/>
                  <a:pt x="-30952" y="2296943"/>
                  <a:pt x="0" y="2080379"/>
                </a:cubicBezTo>
                <a:cubicBezTo>
                  <a:pt x="30952" y="1863815"/>
                  <a:pt x="-26711" y="1788188"/>
                  <a:pt x="0" y="1500602"/>
                </a:cubicBezTo>
                <a:cubicBezTo>
                  <a:pt x="26711" y="1213016"/>
                  <a:pt x="17731" y="1012105"/>
                  <a:pt x="0" y="886719"/>
                </a:cubicBezTo>
                <a:cubicBezTo>
                  <a:pt x="-17731" y="761333"/>
                  <a:pt x="20245" y="184176"/>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6" name="ZoneTexte 85">
            <a:extLst>
              <a:ext uri="{FF2B5EF4-FFF2-40B4-BE49-F238E27FC236}">
                <a16:creationId xmlns:a16="http://schemas.microsoft.com/office/drawing/2014/main" id="{6B3D78FA-3482-94E2-B76B-CA2B2B8EF954}"/>
              </a:ext>
            </a:extLst>
          </p:cNvPr>
          <p:cNvSpPr txBox="1"/>
          <p:nvPr/>
        </p:nvSpPr>
        <p:spPr>
          <a:xfrm>
            <a:off x="4703044" y="1174798"/>
            <a:ext cx="2266952" cy="288113"/>
          </a:xfrm>
          <a:prstGeom prst="rect">
            <a:avLst/>
          </a:prstGeom>
          <a:noFill/>
        </p:spPr>
        <p:txBody>
          <a:bodyPr wrap="square" lIns="142707" tIns="71353" rIns="142707" bIns="71353" rtlCol="0" anchor="t">
            <a:spAutoFit/>
          </a:bodyPr>
          <a:lstStyle/>
          <a:p>
            <a:pPr defTabSz="1087672" eaLnBrk="0" fontAlgn="base" hangingPunct="0">
              <a:spcBef>
                <a:spcPct val="0"/>
              </a:spcBef>
              <a:spcAft>
                <a:spcPct val="0"/>
              </a:spcAft>
            </a:pPr>
            <a:r>
              <a:rPr lang="fr-FR" sz="936" dirty="0" err="1">
                <a:solidFill>
                  <a:srgbClr val="4F81BD">
                    <a:lumMod val="50000"/>
                  </a:srgbClr>
                </a:solidFill>
                <a:latin typeface="Calibri"/>
                <a:cs typeface="Arial"/>
              </a:rPr>
              <a:t>OpenShift</a:t>
            </a:r>
            <a:endParaRPr lang="fr-FR" sz="936" dirty="0">
              <a:solidFill>
                <a:srgbClr val="4F81BD">
                  <a:lumMod val="50000"/>
                </a:srgbClr>
              </a:solidFill>
              <a:latin typeface="Calibri"/>
              <a:cs typeface="Arial"/>
            </a:endParaRPr>
          </a:p>
        </p:txBody>
      </p:sp>
      <p:sp>
        <p:nvSpPr>
          <p:cNvPr id="3" name="Organigramme : Disque magnétique 2">
            <a:extLst>
              <a:ext uri="{FF2B5EF4-FFF2-40B4-BE49-F238E27FC236}">
                <a16:creationId xmlns:a16="http://schemas.microsoft.com/office/drawing/2014/main" id="{735D3289-250A-AF4C-8283-71B54D17D8A4}"/>
              </a:ext>
            </a:extLst>
          </p:cNvPr>
          <p:cNvSpPr/>
          <p:nvPr/>
        </p:nvSpPr>
        <p:spPr>
          <a:xfrm>
            <a:off x="5666939" y="5221421"/>
            <a:ext cx="200342" cy="25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1087672" eaLnBrk="0" fontAlgn="base" hangingPunct="0">
              <a:spcBef>
                <a:spcPct val="0"/>
              </a:spcBef>
              <a:spcAft>
                <a:spcPct val="0"/>
              </a:spcAft>
            </a:pPr>
            <a:endParaRPr lang="fr-FR" sz="799">
              <a:solidFill>
                <a:prstClr val="white"/>
              </a:solidFill>
              <a:latin typeface="Source Sans Pro"/>
            </a:endParaRPr>
          </a:p>
        </p:txBody>
      </p:sp>
      <p:cxnSp>
        <p:nvCxnSpPr>
          <p:cNvPr id="4" name="Connecteur droit avec flèche 3">
            <a:extLst>
              <a:ext uri="{FF2B5EF4-FFF2-40B4-BE49-F238E27FC236}">
                <a16:creationId xmlns:a16="http://schemas.microsoft.com/office/drawing/2014/main" id="{69120E01-CC01-4669-A701-632C6B74F557}"/>
              </a:ext>
            </a:extLst>
          </p:cNvPr>
          <p:cNvCxnSpPr>
            <a:cxnSpLocks/>
            <a:stCxn id="82" idx="2"/>
            <a:endCxn id="3" idx="1"/>
          </p:cNvCxnSpPr>
          <p:nvPr/>
        </p:nvCxnSpPr>
        <p:spPr>
          <a:xfrm flipH="1">
            <a:off x="5767110" y="4264142"/>
            <a:ext cx="13570" cy="957279"/>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
        <p:nvSpPr>
          <p:cNvPr id="9" name="ZoneTexte 8">
            <a:extLst>
              <a:ext uri="{FF2B5EF4-FFF2-40B4-BE49-F238E27FC236}">
                <a16:creationId xmlns:a16="http://schemas.microsoft.com/office/drawing/2014/main" id="{BFA462DB-AEB1-ECA1-4E6B-54C373F375FB}"/>
              </a:ext>
            </a:extLst>
          </p:cNvPr>
          <p:cNvSpPr txBox="1"/>
          <p:nvPr/>
        </p:nvSpPr>
        <p:spPr>
          <a:xfrm>
            <a:off x="5246292" y="5481339"/>
            <a:ext cx="1023779" cy="276123"/>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858" dirty="0" err="1">
                <a:solidFill>
                  <a:srgbClr val="4F81BD">
                    <a:lumMod val="75000"/>
                  </a:srgbClr>
                </a:solidFill>
                <a:latin typeface="Calibri"/>
                <a:ea typeface="Calibri"/>
                <a:cs typeface="Arial"/>
              </a:rPr>
              <a:t>Database</a:t>
            </a:r>
            <a:r>
              <a:rPr lang="fr-FR" sz="858" dirty="0">
                <a:solidFill>
                  <a:srgbClr val="4F81BD">
                    <a:lumMod val="75000"/>
                  </a:srgbClr>
                </a:solidFill>
                <a:latin typeface="Calibri"/>
                <a:ea typeface="Calibri"/>
                <a:cs typeface="Arial"/>
              </a:rPr>
              <a:t> SQL </a:t>
            </a:r>
          </a:p>
        </p:txBody>
      </p:sp>
      <p:sp>
        <p:nvSpPr>
          <p:cNvPr id="83" name="Rectangle 82">
            <a:extLst>
              <a:ext uri="{FF2B5EF4-FFF2-40B4-BE49-F238E27FC236}">
                <a16:creationId xmlns:a16="http://schemas.microsoft.com/office/drawing/2014/main" id="{38CF995A-7A47-DA9C-8F95-495A506B07DF}"/>
              </a:ext>
            </a:extLst>
          </p:cNvPr>
          <p:cNvSpPr/>
          <p:nvPr/>
        </p:nvSpPr>
        <p:spPr>
          <a:xfrm>
            <a:off x="6955412" y="1285408"/>
            <a:ext cx="915431" cy="711200"/>
          </a:xfrm>
          <a:custGeom>
            <a:avLst/>
            <a:gdLst>
              <a:gd name="connsiteX0" fmla="*/ 0 w 915431"/>
              <a:gd name="connsiteY0" fmla="*/ 0 h 711200"/>
              <a:gd name="connsiteX1" fmla="*/ 448561 w 915431"/>
              <a:gd name="connsiteY1" fmla="*/ 0 h 711200"/>
              <a:gd name="connsiteX2" fmla="*/ 915431 w 915431"/>
              <a:gd name="connsiteY2" fmla="*/ 0 h 711200"/>
              <a:gd name="connsiteX3" fmla="*/ 915431 w 915431"/>
              <a:gd name="connsiteY3" fmla="*/ 369824 h 711200"/>
              <a:gd name="connsiteX4" fmla="*/ 915431 w 915431"/>
              <a:gd name="connsiteY4" fmla="*/ 711200 h 711200"/>
              <a:gd name="connsiteX5" fmla="*/ 476024 w 915431"/>
              <a:gd name="connsiteY5" fmla="*/ 711200 h 711200"/>
              <a:gd name="connsiteX6" fmla="*/ 0 w 915431"/>
              <a:gd name="connsiteY6" fmla="*/ 711200 h 711200"/>
              <a:gd name="connsiteX7" fmla="*/ 0 w 915431"/>
              <a:gd name="connsiteY7" fmla="*/ 369824 h 711200"/>
              <a:gd name="connsiteX8" fmla="*/ 0 w 915431"/>
              <a:gd name="connsiteY8" fmla="*/ 0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431" h="711200" extrusionOk="0">
                <a:moveTo>
                  <a:pt x="0" y="0"/>
                </a:moveTo>
                <a:cubicBezTo>
                  <a:pt x="111808" y="-14002"/>
                  <a:pt x="239891" y="21366"/>
                  <a:pt x="448561" y="0"/>
                </a:cubicBezTo>
                <a:cubicBezTo>
                  <a:pt x="657231" y="-21366"/>
                  <a:pt x="708653" y="9391"/>
                  <a:pt x="915431" y="0"/>
                </a:cubicBezTo>
                <a:cubicBezTo>
                  <a:pt x="920839" y="147998"/>
                  <a:pt x="907689" y="282786"/>
                  <a:pt x="915431" y="369824"/>
                </a:cubicBezTo>
                <a:cubicBezTo>
                  <a:pt x="923173" y="456862"/>
                  <a:pt x="917834" y="554155"/>
                  <a:pt x="915431" y="711200"/>
                </a:cubicBezTo>
                <a:cubicBezTo>
                  <a:pt x="711628" y="693005"/>
                  <a:pt x="667941" y="702573"/>
                  <a:pt x="476024" y="711200"/>
                </a:cubicBezTo>
                <a:cubicBezTo>
                  <a:pt x="284107" y="719827"/>
                  <a:pt x="164683" y="688845"/>
                  <a:pt x="0" y="711200"/>
                </a:cubicBezTo>
                <a:cubicBezTo>
                  <a:pt x="-14387" y="540903"/>
                  <a:pt x="4645" y="500228"/>
                  <a:pt x="0" y="369824"/>
                </a:cubicBezTo>
                <a:cubicBezTo>
                  <a:pt x="-4645" y="239420"/>
                  <a:pt x="-3083" y="16929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4" name="ZoneTexte 83">
            <a:extLst>
              <a:ext uri="{FF2B5EF4-FFF2-40B4-BE49-F238E27FC236}">
                <a16:creationId xmlns:a16="http://schemas.microsoft.com/office/drawing/2014/main" id="{AD8AAFDC-E469-D426-5AC7-1600ED7F7BF7}"/>
              </a:ext>
            </a:extLst>
          </p:cNvPr>
          <p:cNvSpPr txBox="1"/>
          <p:nvPr/>
        </p:nvSpPr>
        <p:spPr>
          <a:xfrm>
            <a:off x="6934286" y="1419148"/>
            <a:ext cx="957682" cy="430887"/>
          </a:xfrm>
          <a:prstGeom prst="rect">
            <a:avLst/>
          </a:prstGeom>
          <a:noFill/>
        </p:spPr>
        <p:txBody>
          <a:bodyPr wrap="square">
            <a:spAutoFit/>
          </a:bodyPr>
          <a:lstStyle/>
          <a:p>
            <a:pPr algn="ctr" defTabSz="1087672" eaLnBrk="0" fontAlgn="base" hangingPunct="0">
              <a:spcBef>
                <a:spcPct val="0"/>
              </a:spcBef>
              <a:spcAft>
                <a:spcPct val="0"/>
              </a:spcAft>
            </a:pPr>
            <a:r>
              <a:rPr lang="fr-FR" sz="1100" dirty="0">
                <a:solidFill>
                  <a:srgbClr val="4F81BD">
                    <a:lumMod val="75000"/>
                  </a:srgbClr>
                </a:solidFill>
                <a:latin typeface="Calibri" pitchFamily="34" charset="0"/>
                <a:cs typeface="Arial" charset="0"/>
              </a:rPr>
              <a:t>LLM Proxy API </a:t>
            </a:r>
            <a:endParaRPr lang="fr-FR" sz="1400" dirty="0">
              <a:solidFill>
                <a:srgbClr val="103184"/>
              </a:solidFill>
              <a:latin typeface="Calibri" pitchFamily="34" charset="0"/>
              <a:cs typeface="Arial" charset="0"/>
            </a:endParaRPr>
          </a:p>
        </p:txBody>
      </p:sp>
      <p:sp>
        <p:nvSpPr>
          <p:cNvPr id="47" name="Rectangle 46">
            <a:extLst>
              <a:ext uri="{FF2B5EF4-FFF2-40B4-BE49-F238E27FC236}">
                <a16:creationId xmlns:a16="http://schemas.microsoft.com/office/drawing/2014/main" id="{BEF61D3C-D7CB-E0A6-582A-9F98846F15B5}"/>
              </a:ext>
            </a:extLst>
          </p:cNvPr>
          <p:cNvSpPr/>
          <p:nvPr/>
        </p:nvSpPr>
        <p:spPr>
          <a:xfrm>
            <a:off x="5027458" y="2895403"/>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49" name="ZoneTexte 6">
            <a:extLst>
              <a:ext uri="{FF2B5EF4-FFF2-40B4-BE49-F238E27FC236}">
                <a16:creationId xmlns:a16="http://schemas.microsoft.com/office/drawing/2014/main" id="{42411822-99D9-B7A0-970B-9810B1403733}"/>
              </a:ext>
            </a:extLst>
          </p:cNvPr>
          <p:cNvSpPr txBox="1"/>
          <p:nvPr/>
        </p:nvSpPr>
        <p:spPr>
          <a:xfrm>
            <a:off x="5024469" y="3001316"/>
            <a:ext cx="861387"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err="1">
              <a:solidFill>
                <a:srgbClr val="103184"/>
              </a:solidFill>
              <a:latin typeface="Calibri" pitchFamily="34" charset="0"/>
              <a:cs typeface="Arial" charset="0"/>
            </a:endParaRPr>
          </a:p>
        </p:txBody>
      </p:sp>
      <p:cxnSp>
        <p:nvCxnSpPr>
          <p:cNvPr id="52" name="Connecteur droit avec flèche 63">
            <a:extLst>
              <a:ext uri="{FF2B5EF4-FFF2-40B4-BE49-F238E27FC236}">
                <a16:creationId xmlns:a16="http://schemas.microsoft.com/office/drawing/2014/main" id="{BEE5D336-58F0-BE8A-8CE4-48CC3804E944}"/>
              </a:ext>
            </a:extLst>
          </p:cNvPr>
          <p:cNvCxnSpPr>
            <a:cxnSpLocks/>
          </p:cNvCxnSpPr>
          <p:nvPr/>
        </p:nvCxnSpPr>
        <p:spPr>
          <a:xfrm flipV="1">
            <a:off x="5816137" y="3176254"/>
            <a:ext cx="371480" cy="3811"/>
          </a:xfrm>
          <a:prstGeom prst="straightConnector1">
            <a:avLst/>
          </a:prstGeom>
          <a:ln w="12700">
            <a:tailEnd type="arrow"/>
          </a:ln>
        </p:spPr>
        <p:style>
          <a:lnRef idx="1">
            <a:schemeClr val="accent6"/>
          </a:lnRef>
          <a:fillRef idx="0">
            <a:schemeClr val="accent6"/>
          </a:fillRef>
          <a:effectRef idx="0">
            <a:schemeClr val="accent6"/>
          </a:effectRef>
          <a:fontRef idx="minor">
            <a:schemeClr val="tx1"/>
          </a:fontRef>
        </p:style>
      </p:cxnSp>
      <p:sp>
        <p:nvSpPr>
          <p:cNvPr id="80" name="Rectangle 79">
            <a:extLst>
              <a:ext uri="{FF2B5EF4-FFF2-40B4-BE49-F238E27FC236}">
                <a16:creationId xmlns:a16="http://schemas.microsoft.com/office/drawing/2014/main" id="{65637B3B-C256-5204-05FA-5B6E8978948B}"/>
              </a:ext>
            </a:extLst>
          </p:cNvPr>
          <p:cNvSpPr/>
          <p:nvPr/>
        </p:nvSpPr>
        <p:spPr>
          <a:xfrm>
            <a:off x="6657419" y="3948439"/>
            <a:ext cx="975346" cy="316118"/>
          </a:xfrm>
          <a:custGeom>
            <a:avLst/>
            <a:gdLst>
              <a:gd name="connsiteX0" fmla="*/ 0 w 975346"/>
              <a:gd name="connsiteY0" fmla="*/ 0 h 316118"/>
              <a:gd name="connsiteX1" fmla="*/ 477920 w 975346"/>
              <a:gd name="connsiteY1" fmla="*/ 0 h 316118"/>
              <a:gd name="connsiteX2" fmla="*/ 975346 w 975346"/>
              <a:gd name="connsiteY2" fmla="*/ 0 h 316118"/>
              <a:gd name="connsiteX3" fmla="*/ 975346 w 975346"/>
              <a:gd name="connsiteY3" fmla="*/ 316118 h 316118"/>
              <a:gd name="connsiteX4" fmla="*/ 487673 w 975346"/>
              <a:gd name="connsiteY4" fmla="*/ 316118 h 316118"/>
              <a:gd name="connsiteX5" fmla="*/ 0 w 975346"/>
              <a:gd name="connsiteY5" fmla="*/ 316118 h 316118"/>
              <a:gd name="connsiteX6" fmla="*/ 0 w 975346"/>
              <a:gd name="connsiteY6" fmla="*/ 0 h 31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46" h="316118" extrusionOk="0">
                <a:moveTo>
                  <a:pt x="0" y="0"/>
                </a:moveTo>
                <a:cubicBezTo>
                  <a:pt x="177575" y="17435"/>
                  <a:pt x="288773" y="8219"/>
                  <a:pt x="477920" y="0"/>
                </a:cubicBezTo>
                <a:cubicBezTo>
                  <a:pt x="667067" y="-8219"/>
                  <a:pt x="781645" y="-22000"/>
                  <a:pt x="975346" y="0"/>
                </a:cubicBezTo>
                <a:cubicBezTo>
                  <a:pt x="979992" y="119128"/>
                  <a:pt x="989660" y="204875"/>
                  <a:pt x="975346" y="316118"/>
                </a:cubicBezTo>
                <a:cubicBezTo>
                  <a:pt x="813036" y="296546"/>
                  <a:pt x="645247" y="301542"/>
                  <a:pt x="487673" y="316118"/>
                </a:cubicBezTo>
                <a:cubicBezTo>
                  <a:pt x="330099" y="330694"/>
                  <a:pt x="209674" y="310555"/>
                  <a:pt x="0" y="316118"/>
                </a:cubicBezTo>
                <a:cubicBezTo>
                  <a:pt x="281" y="168196"/>
                  <a:pt x="-7887" y="157977"/>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1" name="ZoneTexte 6">
            <a:extLst>
              <a:ext uri="{FF2B5EF4-FFF2-40B4-BE49-F238E27FC236}">
                <a16:creationId xmlns:a16="http://schemas.microsoft.com/office/drawing/2014/main" id="{F94204B9-B784-921D-7573-DF8E81FB8940}"/>
              </a:ext>
            </a:extLst>
          </p:cNvPr>
          <p:cNvSpPr txBox="1"/>
          <p:nvPr/>
        </p:nvSpPr>
        <p:spPr>
          <a:xfrm>
            <a:off x="6714657" y="3951672"/>
            <a:ext cx="860869" cy="312159"/>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err="1">
                <a:solidFill>
                  <a:srgbClr val="4F81BD">
                    <a:lumMod val="75000"/>
                  </a:srgbClr>
                </a:solidFill>
                <a:latin typeface="Calibri"/>
                <a:ea typeface="Calibri"/>
                <a:cs typeface="Arial"/>
              </a:rPr>
              <a:t>SlimFaas</a:t>
            </a:r>
            <a:endParaRPr lang="en-US" sz="2185">
              <a:solidFill>
                <a:srgbClr val="103184"/>
              </a:solidFill>
              <a:latin typeface="Calibri" pitchFamily="34" charset="0"/>
              <a:cs typeface="Arial" charset="0"/>
            </a:endParaRPr>
          </a:p>
        </p:txBody>
      </p:sp>
      <p:sp>
        <p:nvSpPr>
          <p:cNvPr id="82" name="Rectangle 81">
            <a:extLst>
              <a:ext uri="{FF2B5EF4-FFF2-40B4-BE49-F238E27FC236}">
                <a16:creationId xmlns:a16="http://schemas.microsoft.com/office/drawing/2014/main" id="{62FAA65E-54A1-10BB-F706-FD1AC05C3410}"/>
              </a:ext>
            </a:extLst>
          </p:cNvPr>
          <p:cNvSpPr/>
          <p:nvPr/>
        </p:nvSpPr>
        <p:spPr>
          <a:xfrm>
            <a:off x="5387428" y="3734309"/>
            <a:ext cx="786503" cy="529833"/>
          </a:xfrm>
          <a:custGeom>
            <a:avLst/>
            <a:gdLst>
              <a:gd name="connsiteX0" fmla="*/ 0 w 786503"/>
              <a:gd name="connsiteY0" fmla="*/ 0 h 529833"/>
              <a:gd name="connsiteX1" fmla="*/ 385386 w 786503"/>
              <a:gd name="connsiteY1" fmla="*/ 0 h 529833"/>
              <a:gd name="connsiteX2" fmla="*/ 786503 w 786503"/>
              <a:gd name="connsiteY2" fmla="*/ 0 h 529833"/>
              <a:gd name="connsiteX3" fmla="*/ 786503 w 786503"/>
              <a:gd name="connsiteY3" fmla="*/ 529833 h 529833"/>
              <a:gd name="connsiteX4" fmla="*/ 393252 w 786503"/>
              <a:gd name="connsiteY4" fmla="*/ 529833 h 529833"/>
              <a:gd name="connsiteX5" fmla="*/ 0 w 786503"/>
              <a:gd name="connsiteY5" fmla="*/ 529833 h 529833"/>
              <a:gd name="connsiteX6" fmla="*/ 0 w 786503"/>
              <a:gd name="connsiteY6" fmla="*/ 0 h 52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503" h="529833" extrusionOk="0">
                <a:moveTo>
                  <a:pt x="0" y="0"/>
                </a:moveTo>
                <a:cubicBezTo>
                  <a:pt x="89217" y="8220"/>
                  <a:pt x="250355" y="-16882"/>
                  <a:pt x="385386" y="0"/>
                </a:cubicBezTo>
                <a:cubicBezTo>
                  <a:pt x="520417" y="16882"/>
                  <a:pt x="629564" y="-7560"/>
                  <a:pt x="786503" y="0"/>
                </a:cubicBezTo>
                <a:cubicBezTo>
                  <a:pt x="810504" y="124200"/>
                  <a:pt x="765490" y="293251"/>
                  <a:pt x="786503" y="529833"/>
                </a:cubicBezTo>
                <a:cubicBezTo>
                  <a:pt x="626135" y="523473"/>
                  <a:pt x="474511" y="548767"/>
                  <a:pt x="393252" y="529833"/>
                </a:cubicBezTo>
                <a:cubicBezTo>
                  <a:pt x="311993" y="510899"/>
                  <a:pt x="112787" y="517936"/>
                  <a:pt x="0" y="529833"/>
                </a:cubicBezTo>
                <a:cubicBezTo>
                  <a:pt x="-22788" y="330624"/>
                  <a:pt x="4479" y="142845"/>
                  <a:pt x="0" y="0"/>
                </a:cubicBezTo>
                <a:close/>
              </a:path>
            </a:pathLst>
          </a:custGeom>
          <a:noFill/>
          <a:ln w="127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85" name="ZoneTexte 84">
            <a:extLst>
              <a:ext uri="{FF2B5EF4-FFF2-40B4-BE49-F238E27FC236}">
                <a16:creationId xmlns:a16="http://schemas.microsoft.com/office/drawing/2014/main" id="{0246FE9B-243F-A206-A9F1-99333619CC68}"/>
              </a:ext>
            </a:extLst>
          </p:cNvPr>
          <p:cNvSpPr txBox="1"/>
          <p:nvPr/>
        </p:nvSpPr>
        <p:spPr>
          <a:xfrm>
            <a:off x="5291380" y="3770899"/>
            <a:ext cx="944484" cy="480217"/>
          </a:xfrm>
          <a:prstGeom prst="rect">
            <a:avLst/>
          </a:prstGeom>
          <a:noFill/>
        </p:spPr>
        <p:txBody>
          <a:bodyPr wrap="square" lIns="142707" tIns="71353" rIns="142707" bIns="71353" anchor="t">
            <a:spAutoFit/>
          </a:bodyPr>
          <a:lstStyle/>
          <a:p>
            <a:pPr algn="ctr" defTabSz="1087672" eaLnBrk="0" fontAlgn="base" hangingPunct="0">
              <a:spcBef>
                <a:spcPct val="0"/>
              </a:spcBef>
              <a:spcAft>
                <a:spcPct val="0"/>
              </a:spcAft>
            </a:pPr>
            <a:r>
              <a:rPr lang="fr-FR" sz="1092" dirty="0">
                <a:solidFill>
                  <a:srgbClr val="4F81BD">
                    <a:lumMod val="75000"/>
                  </a:srgbClr>
                </a:solidFill>
                <a:latin typeface="Calibri"/>
                <a:ea typeface="Calibri"/>
                <a:cs typeface="Arial"/>
              </a:rPr>
              <a:t>API Datav1  </a:t>
            </a:r>
            <a:endParaRPr lang="fr-FR" sz="1400" dirty="0">
              <a:solidFill>
                <a:srgbClr val="4F81BD">
                  <a:lumMod val="75000"/>
                </a:srgbClr>
              </a:solidFill>
              <a:latin typeface="Calibri" pitchFamily="34" charset="0"/>
              <a:cs typeface="Arial" charset="0"/>
            </a:endParaRPr>
          </a:p>
        </p:txBody>
      </p:sp>
      <p:cxnSp>
        <p:nvCxnSpPr>
          <p:cNvPr id="92" name="Connecteur droit avec flèche 91">
            <a:extLst>
              <a:ext uri="{FF2B5EF4-FFF2-40B4-BE49-F238E27FC236}">
                <a16:creationId xmlns:a16="http://schemas.microsoft.com/office/drawing/2014/main" id="{243DE406-F984-CB3D-D52B-50869DFF9C39}"/>
              </a:ext>
            </a:extLst>
          </p:cNvPr>
          <p:cNvCxnSpPr>
            <a:cxnSpLocks/>
            <a:stCxn id="80" idx="1"/>
            <a:endCxn id="85" idx="3"/>
          </p:cNvCxnSpPr>
          <p:nvPr/>
        </p:nvCxnSpPr>
        <p:spPr>
          <a:xfrm flipH="1" flipV="1">
            <a:off x="6235864" y="4011008"/>
            <a:ext cx="421555" cy="95490"/>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cxnSp>
        <p:nvCxnSpPr>
          <p:cNvPr id="98" name="Connecteur droit avec flèche 97">
            <a:extLst>
              <a:ext uri="{FF2B5EF4-FFF2-40B4-BE49-F238E27FC236}">
                <a16:creationId xmlns:a16="http://schemas.microsoft.com/office/drawing/2014/main" id="{7F2AD1ED-5EDE-A06C-EA8F-081B0EBC60F4}"/>
              </a:ext>
            </a:extLst>
          </p:cNvPr>
          <p:cNvCxnSpPr>
            <a:cxnSpLocks/>
            <a:stCxn id="6" idx="2"/>
            <a:endCxn id="81" idx="0"/>
          </p:cNvCxnSpPr>
          <p:nvPr/>
        </p:nvCxnSpPr>
        <p:spPr>
          <a:xfrm>
            <a:off x="6562858" y="3453617"/>
            <a:ext cx="582234" cy="498055"/>
          </a:xfrm>
          <a:prstGeom prst="straightConnector1">
            <a:avLst/>
          </a:prstGeom>
          <a:ln w="12700">
            <a:solidFill>
              <a:srgbClr val="7030A0"/>
            </a:solidFill>
            <a:tailEnd type="arrow"/>
          </a:ln>
        </p:spPr>
        <p:style>
          <a:lnRef idx="1">
            <a:schemeClr val="accent6"/>
          </a:lnRef>
          <a:fillRef idx="0">
            <a:schemeClr val="accent6"/>
          </a:fillRef>
          <a:effectRef idx="0">
            <a:schemeClr val="accent6"/>
          </a:effectRef>
          <a:fontRef idx="minor">
            <a:schemeClr val="tx1"/>
          </a:fontRef>
        </p:style>
      </p:cxnSp>
      <p:sp>
        <p:nvSpPr>
          <p:cNvPr id="102" name="ZoneTexte 101">
            <a:extLst>
              <a:ext uri="{FF2B5EF4-FFF2-40B4-BE49-F238E27FC236}">
                <a16:creationId xmlns:a16="http://schemas.microsoft.com/office/drawing/2014/main" id="{9967DE6F-2CED-A4CA-F2A0-42E90B64ED3D}"/>
              </a:ext>
            </a:extLst>
          </p:cNvPr>
          <p:cNvSpPr txBox="1"/>
          <p:nvPr/>
        </p:nvSpPr>
        <p:spPr bwMode="auto">
          <a:xfrm>
            <a:off x="6979743" y="3624619"/>
            <a:ext cx="612797" cy="19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defTabSz="1087672" fontAlgn="base">
              <a:spcBef>
                <a:spcPct val="0"/>
              </a:spcBef>
              <a:spcAft>
                <a:spcPct val="0"/>
              </a:spcAft>
            </a:pPr>
            <a:r>
              <a:rPr lang="fr-FR" sz="1249" dirty="0" err="1">
                <a:solidFill>
                  <a:srgbClr val="7030A0"/>
                </a:solidFill>
                <a:latin typeface="Source Sans Pro" pitchFamily="34" charset="0"/>
                <a:cs typeface="Arial" charset="0"/>
              </a:rPr>
              <a:t>Async</a:t>
            </a:r>
            <a:endParaRPr lang="fr-FR" sz="1249" dirty="0">
              <a:solidFill>
                <a:srgbClr val="7030A0"/>
              </a:solidFill>
              <a:latin typeface="Source Sans Pro" pitchFamily="34" charset="0"/>
              <a:cs typeface="Arial" charset="0"/>
            </a:endParaRPr>
          </a:p>
        </p:txBody>
      </p:sp>
      <p:sp>
        <p:nvSpPr>
          <p:cNvPr id="8" name="Rectangle 7">
            <a:extLst>
              <a:ext uri="{FF2B5EF4-FFF2-40B4-BE49-F238E27FC236}">
                <a16:creationId xmlns:a16="http://schemas.microsoft.com/office/drawing/2014/main" id="{3829F9A7-6289-F2AA-E595-484D53502B2A}"/>
              </a:ext>
            </a:extLst>
          </p:cNvPr>
          <p:cNvSpPr/>
          <p:nvPr/>
        </p:nvSpPr>
        <p:spPr>
          <a:xfrm>
            <a:off x="5129070" y="4968384"/>
            <a:ext cx="1405760" cy="1004806"/>
          </a:xfrm>
          <a:custGeom>
            <a:avLst/>
            <a:gdLst>
              <a:gd name="connsiteX0" fmla="*/ 0 w 1405760"/>
              <a:gd name="connsiteY0" fmla="*/ 0 h 1004806"/>
              <a:gd name="connsiteX1" fmla="*/ 454529 w 1405760"/>
              <a:gd name="connsiteY1" fmla="*/ 0 h 1004806"/>
              <a:gd name="connsiteX2" fmla="*/ 880943 w 1405760"/>
              <a:gd name="connsiteY2" fmla="*/ 0 h 1004806"/>
              <a:gd name="connsiteX3" fmla="*/ 1405760 w 1405760"/>
              <a:gd name="connsiteY3" fmla="*/ 0 h 1004806"/>
              <a:gd name="connsiteX4" fmla="*/ 1405760 w 1405760"/>
              <a:gd name="connsiteY4" fmla="*/ 492355 h 1004806"/>
              <a:gd name="connsiteX5" fmla="*/ 1405760 w 1405760"/>
              <a:gd name="connsiteY5" fmla="*/ 1004806 h 1004806"/>
              <a:gd name="connsiteX6" fmla="*/ 965289 w 1405760"/>
              <a:gd name="connsiteY6" fmla="*/ 1004806 h 1004806"/>
              <a:gd name="connsiteX7" fmla="*/ 524817 w 1405760"/>
              <a:gd name="connsiteY7" fmla="*/ 1004806 h 1004806"/>
              <a:gd name="connsiteX8" fmla="*/ 0 w 1405760"/>
              <a:gd name="connsiteY8" fmla="*/ 1004806 h 1004806"/>
              <a:gd name="connsiteX9" fmla="*/ 0 w 1405760"/>
              <a:gd name="connsiteY9" fmla="*/ 532547 h 1004806"/>
              <a:gd name="connsiteX10" fmla="*/ 0 w 1405760"/>
              <a:gd name="connsiteY10" fmla="*/ 0 h 100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760" h="1004806" extrusionOk="0">
                <a:moveTo>
                  <a:pt x="0" y="0"/>
                </a:moveTo>
                <a:cubicBezTo>
                  <a:pt x="148296" y="-9094"/>
                  <a:pt x="256357" y="-7221"/>
                  <a:pt x="454529" y="0"/>
                </a:cubicBezTo>
                <a:cubicBezTo>
                  <a:pt x="652701" y="7221"/>
                  <a:pt x="714850" y="-10323"/>
                  <a:pt x="880943" y="0"/>
                </a:cubicBezTo>
                <a:cubicBezTo>
                  <a:pt x="1047036" y="10323"/>
                  <a:pt x="1167767" y="-2029"/>
                  <a:pt x="1405760" y="0"/>
                </a:cubicBezTo>
                <a:cubicBezTo>
                  <a:pt x="1424668" y="212280"/>
                  <a:pt x="1394070" y="270075"/>
                  <a:pt x="1405760" y="492355"/>
                </a:cubicBezTo>
                <a:cubicBezTo>
                  <a:pt x="1417450" y="714635"/>
                  <a:pt x="1383470" y="768020"/>
                  <a:pt x="1405760" y="1004806"/>
                </a:cubicBezTo>
                <a:cubicBezTo>
                  <a:pt x="1245454" y="1003837"/>
                  <a:pt x="1075540" y="1002677"/>
                  <a:pt x="965289" y="1004806"/>
                </a:cubicBezTo>
                <a:cubicBezTo>
                  <a:pt x="855038" y="1006935"/>
                  <a:pt x="731035" y="1007141"/>
                  <a:pt x="524817" y="1004806"/>
                </a:cubicBezTo>
                <a:cubicBezTo>
                  <a:pt x="318599" y="1002471"/>
                  <a:pt x="229852" y="1008140"/>
                  <a:pt x="0" y="1004806"/>
                </a:cubicBezTo>
                <a:cubicBezTo>
                  <a:pt x="10085" y="852095"/>
                  <a:pt x="-21201" y="752347"/>
                  <a:pt x="0" y="532547"/>
                </a:cubicBezTo>
                <a:cubicBezTo>
                  <a:pt x="21201" y="312747"/>
                  <a:pt x="6582" y="129247"/>
                  <a:pt x="0" y="0"/>
                </a:cubicBezTo>
                <a:close/>
              </a:path>
            </a:pathLst>
          </a:custGeom>
          <a:noFill/>
          <a:ln w="28575" cap="rnd">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672" eaLnBrk="0" fontAlgn="base" hangingPunct="0">
              <a:spcBef>
                <a:spcPct val="0"/>
              </a:spcBef>
              <a:spcAft>
                <a:spcPct val="0"/>
              </a:spcAft>
            </a:pPr>
            <a:endParaRPr lang="fr-FR" sz="1400">
              <a:solidFill>
                <a:prstClr val="white"/>
              </a:solidFill>
              <a:latin typeface="Source Sans Pro"/>
            </a:endParaRPr>
          </a:p>
        </p:txBody>
      </p:sp>
      <p:sp>
        <p:nvSpPr>
          <p:cNvPr id="11" name="TextBox 35">
            <a:extLst>
              <a:ext uri="{FF2B5EF4-FFF2-40B4-BE49-F238E27FC236}">
                <a16:creationId xmlns:a16="http://schemas.microsoft.com/office/drawing/2014/main" id="{B5E207F3-0F72-00A8-B1E3-BC647783A978}"/>
              </a:ext>
            </a:extLst>
          </p:cNvPr>
          <p:cNvSpPr txBox="1"/>
          <p:nvPr/>
        </p:nvSpPr>
        <p:spPr>
          <a:xfrm>
            <a:off x="-290669" y="6378524"/>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- 2024</a:t>
            </a:r>
          </a:p>
        </p:txBody>
      </p:sp>
      <p:pic>
        <p:nvPicPr>
          <p:cNvPr id="12" name="Graphique 11">
            <a:extLst>
              <a:ext uri="{FF2B5EF4-FFF2-40B4-BE49-F238E27FC236}">
                <a16:creationId xmlns:a16="http://schemas.microsoft.com/office/drawing/2014/main" id="{5A9249CD-4F8C-74BA-51EC-0027CB57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sp>
        <p:nvSpPr>
          <p:cNvPr id="33" name="Titre 1">
            <a:extLst>
              <a:ext uri="{FF2B5EF4-FFF2-40B4-BE49-F238E27FC236}">
                <a16:creationId xmlns:a16="http://schemas.microsoft.com/office/drawing/2014/main" id="{FB01C0DB-97F3-BFC8-10BE-DB01C845D8C0}"/>
              </a:ext>
            </a:extLst>
          </p:cNvPr>
          <p:cNvSpPr txBox="1">
            <a:spLocks/>
          </p:cNvSpPr>
          <p:nvPr/>
        </p:nvSpPr>
        <p:spPr>
          <a:xfrm>
            <a:off x="25562" y="-29138"/>
            <a:ext cx="10515600" cy="899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t>Sample</a:t>
            </a:r>
            <a:r>
              <a:rPr lang="fr-FR" dirty="0"/>
              <a:t>: </a:t>
            </a:r>
            <a:r>
              <a:rPr lang="fr-FR" dirty="0" err="1"/>
              <a:t>GenIA</a:t>
            </a:r>
            <a:r>
              <a:rPr lang="fr-FR" dirty="0"/>
              <a:t>/LLM </a:t>
            </a:r>
            <a:r>
              <a:rPr lang="fr-FR" dirty="0" err="1"/>
              <a:t>Plateform</a:t>
            </a:r>
            <a:endParaRPr lang="fr-FR" dirty="0"/>
          </a:p>
        </p:txBody>
      </p:sp>
      <p:cxnSp>
        <p:nvCxnSpPr>
          <p:cNvPr id="26" name="Connecteur droit avec flèche 25">
            <a:extLst>
              <a:ext uri="{FF2B5EF4-FFF2-40B4-BE49-F238E27FC236}">
                <a16:creationId xmlns:a16="http://schemas.microsoft.com/office/drawing/2014/main" id="{96C98A1E-F34E-8A42-DB52-5E3F14E5FC38}"/>
              </a:ext>
            </a:extLst>
          </p:cNvPr>
          <p:cNvCxnSpPr>
            <a:cxnSpLocks/>
            <a:stCxn id="6" idx="2"/>
            <a:endCxn id="3" idx="1"/>
          </p:cNvCxnSpPr>
          <p:nvPr/>
        </p:nvCxnSpPr>
        <p:spPr>
          <a:xfrm flipH="1">
            <a:off x="5767110" y="3453617"/>
            <a:ext cx="795748" cy="1767804"/>
          </a:xfrm>
          <a:prstGeom prst="straightConnector1">
            <a:avLst/>
          </a:prstGeom>
          <a:ln w="12700">
            <a:solidFill>
              <a:srgbClr val="FFC000"/>
            </a:solidFill>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09761"/>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378A3-7DC7-4DE1-CC57-968B0D531442}"/>
              </a:ext>
            </a:extLst>
          </p:cNvPr>
          <p:cNvSpPr>
            <a:spLocks noGrp="1"/>
          </p:cNvSpPr>
          <p:nvPr>
            <p:ph type="title"/>
          </p:nvPr>
        </p:nvSpPr>
        <p:spPr/>
        <p:txBody>
          <a:bodyPr/>
          <a:lstStyle/>
          <a:p>
            <a:r>
              <a:rPr lang="fr-FR" dirty="0" err="1"/>
              <a:t>Sample</a:t>
            </a:r>
            <a:r>
              <a:rPr lang="fr-FR" dirty="0"/>
              <a:t>: </a:t>
            </a:r>
            <a:r>
              <a:rPr lang="fr-FR" dirty="0" err="1"/>
              <a:t>GenIA</a:t>
            </a:r>
            <a:r>
              <a:rPr lang="fr-FR" dirty="0"/>
              <a:t>/LLM </a:t>
            </a:r>
            <a:r>
              <a:rPr lang="fr-FR" dirty="0" err="1"/>
              <a:t>Plateform</a:t>
            </a:r>
            <a:br>
              <a:rPr lang="fr-FR" dirty="0"/>
            </a:br>
            <a:endParaRPr lang="fr-FR" dirty="0"/>
          </a:p>
        </p:txBody>
      </p:sp>
      <p:sp>
        <p:nvSpPr>
          <p:cNvPr id="3" name="Espace réservé du contenu 2">
            <a:extLst>
              <a:ext uri="{FF2B5EF4-FFF2-40B4-BE49-F238E27FC236}">
                <a16:creationId xmlns:a16="http://schemas.microsoft.com/office/drawing/2014/main" id="{03A14F23-201A-23A9-9361-5D3F9CF542FD}"/>
              </a:ext>
            </a:extLst>
          </p:cNvPr>
          <p:cNvSpPr>
            <a:spLocks noGrp="1"/>
          </p:cNvSpPr>
          <p:nvPr>
            <p:ph idx="1"/>
          </p:nvPr>
        </p:nvSpPr>
        <p:spPr/>
        <p:txBody>
          <a:bodyPr/>
          <a:lstStyle/>
          <a:p>
            <a:endParaRPr lang="fr-FR"/>
          </a:p>
        </p:txBody>
      </p:sp>
      <p:cxnSp>
        <p:nvCxnSpPr>
          <p:cNvPr id="4" name="Connecteur droit avec flèche 3">
            <a:extLst>
              <a:ext uri="{FF2B5EF4-FFF2-40B4-BE49-F238E27FC236}">
                <a16:creationId xmlns:a16="http://schemas.microsoft.com/office/drawing/2014/main" id="{96C52524-953B-A284-8A81-EE8D0147957F}"/>
              </a:ext>
            </a:extLst>
          </p:cNvPr>
          <p:cNvCxnSpPr>
            <a:cxnSpLocks/>
            <a:stCxn id="7" idx="3"/>
            <a:endCxn id="5" idx="1"/>
          </p:cNvCxnSpPr>
          <p:nvPr/>
        </p:nvCxnSpPr>
        <p:spPr>
          <a:xfrm flipV="1">
            <a:off x="6972825" y="2694500"/>
            <a:ext cx="1335639" cy="647289"/>
          </a:xfrm>
          <a:prstGeom prst="straightConnector1">
            <a:avLst/>
          </a:prstGeom>
          <a:noFill/>
          <a:ln w="50800" cap="flat" cmpd="sng" algn="ctr">
            <a:solidFill>
              <a:srgbClr val="FF1721">
                <a:lumMod val="75000"/>
              </a:srgbClr>
            </a:solidFill>
            <a:prstDash val="solid"/>
            <a:miter lim="800000"/>
            <a:tailEnd type="triangle"/>
          </a:ln>
          <a:effectLst/>
        </p:spPr>
      </p:cxnSp>
      <p:sp>
        <p:nvSpPr>
          <p:cNvPr id="5" name="Rounded Rectangle 45">
            <a:extLst>
              <a:ext uri="{FF2B5EF4-FFF2-40B4-BE49-F238E27FC236}">
                <a16:creationId xmlns:a16="http://schemas.microsoft.com/office/drawing/2014/main" id="{BB326DB0-7563-7647-8FF4-3C8B0DF8F78C}"/>
              </a:ext>
            </a:extLst>
          </p:cNvPr>
          <p:cNvSpPr/>
          <p:nvPr/>
        </p:nvSpPr>
        <p:spPr>
          <a:xfrm>
            <a:off x="8308464" y="2311064"/>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Smartguide-v1</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6" name="Picture 2" descr="Afficher l’image source">
            <a:extLst>
              <a:ext uri="{FF2B5EF4-FFF2-40B4-BE49-F238E27FC236}">
                <a16:creationId xmlns:a16="http://schemas.microsoft.com/office/drawing/2014/main" id="{E8E6EDF8-191B-43AE-226A-475F862F7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2208626"/>
            <a:ext cx="377127" cy="3668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44">
            <a:extLst>
              <a:ext uri="{FF2B5EF4-FFF2-40B4-BE49-F238E27FC236}">
                <a16:creationId xmlns:a16="http://schemas.microsoft.com/office/drawing/2014/main" id="{37A65653-3306-57ED-949F-4C964EF0CF5C}"/>
              </a:ext>
            </a:extLst>
          </p:cNvPr>
          <p:cNvSpPr/>
          <p:nvPr/>
        </p:nvSpPr>
        <p:spPr>
          <a:xfrm>
            <a:off x="5648553" y="3077936"/>
            <a:ext cx="1324272" cy="527705"/>
          </a:xfrm>
          <a:prstGeom prst="roundRect">
            <a:avLst/>
          </a:prstGeom>
          <a:solidFill>
            <a:srgbClr val="7030A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ource Sans Pro"/>
                <a:ea typeface="+mn-ea"/>
                <a:cs typeface="+mn-cs"/>
              </a:rPr>
              <a:t>SlimFaas</a:t>
            </a:r>
            <a:endParaRPr kumimoji="0" lang="en-US" sz="20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8" name="ZoneTexte 7">
            <a:extLst>
              <a:ext uri="{FF2B5EF4-FFF2-40B4-BE49-F238E27FC236}">
                <a16:creationId xmlns:a16="http://schemas.microsoft.com/office/drawing/2014/main" id="{B8FD29B9-AE9A-C53B-7CCE-91614ABA74EC}"/>
              </a:ext>
            </a:extLst>
          </p:cNvPr>
          <p:cNvSpPr txBox="1"/>
          <p:nvPr/>
        </p:nvSpPr>
        <p:spPr>
          <a:xfrm>
            <a:off x="2470415" y="2426607"/>
            <a:ext cx="2523768"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v1</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cxnSp>
        <p:nvCxnSpPr>
          <p:cNvPr id="9" name="Connecteur droit avec flèche 8">
            <a:extLst>
              <a:ext uri="{FF2B5EF4-FFF2-40B4-BE49-F238E27FC236}">
                <a16:creationId xmlns:a16="http://schemas.microsoft.com/office/drawing/2014/main" id="{AE3E128E-9947-106C-35F0-96A4F7698CFB}"/>
              </a:ext>
            </a:extLst>
          </p:cNvPr>
          <p:cNvCxnSpPr>
            <a:cxnSpLocks/>
          </p:cNvCxnSpPr>
          <p:nvPr/>
        </p:nvCxnSpPr>
        <p:spPr>
          <a:xfrm>
            <a:off x="4507905" y="2889292"/>
            <a:ext cx="1140648" cy="418164"/>
          </a:xfrm>
          <a:prstGeom prst="straightConnector1">
            <a:avLst/>
          </a:prstGeom>
          <a:noFill/>
          <a:ln w="50800" cap="flat" cmpd="sng" algn="ctr">
            <a:solidFill>
              <a:srgbClr val="FF1721">
                <a:lumMod val="75000"/>
              </a:srgbClr>
            </a:solidFill>
            <a:prstDash val="solid"/>
            <a:miter lim="800000"/>
            <a:tailEnd type="triangle"/>
          </a:ln>
          <a:effectLst/>
        </p:spPr>
      </p:cxnSp>
      <p:cxnSp>
        <p:nvCxnSpPr>
          <p:cNvPr id="10" name="Connecteur droit avec flèche 9">
            <a:extLst>
              <a:ext uri="{FF2B5EF4-FFF2-40B4-BE49-F238E27FC236}">
                <a16:creationId xmlns:a16="http://schemas.microsoft.com/office/drawing/2014/main" id="{190F9A96-FD7D-5A74-4EFB-0C611ACE2845}"/>
              </a:ext>
            </a:extLst>
          </p:cNvPr>
          <p:cNvCxnSpPr>
            <a:cxnSpLocks/>
            <a:stCxn id="7" idx="3"/>
            <a:endCxn id="11" idx="1"/>
          </p:cNvCxnSpPr>
          <p:nvPr/>
        </p:nvCxnSpPr>
        <p:spPr>
          <a:xfrm>
            <a:off x="6972825" y="3341789"/>
            <a:ext cx="1335639" cy="471393"/>
          </a:xfrm>
          <a:prstGeom prst="straightConnector1">
            <a:avLst/>
          </a:prstGeom>
          <a:noFill/>
          <a:ln w="50800" cap="flat" cmpd="sng" algn="ctr">
            <a:solidFill>
              <a:srgbClr val="027180"/>
            </a:solidFill>
            <a:prstDash val="solid"/>
            <a:miter lim="800000"/>
            <a:tailEnd type="triangle"/>
          </a:ln>
          <a:effectLst/>
        </p:spPr>
      </p:cxnSp>
      <p:sp>
        <p:nvSpPr>
          <p:cNvPr id="11" name="Rounded Rectangle 45">
            <a:extLst>
              <a:ext uri="{FF2B5EF4-FFF2-40B4-BE49-F238E27FC236}">
                <a16:creationId xmlns:a16="http://schemas.microsoft.com/office/drawing/2014/main" id="{0B6DA1C4-D8EF-9751-C818-559C1DEA2F34}"/>
              </a:ext>
            </a:extLst>
          </p:cNvPr>
          <p:cNvSpPr/>
          <p:nvPr/>
        </p:nvSpPr>
        <p:spPr>
          <a:xfrm>
            <a:off x="8308464" y="3429746"/>
            <a:ext cx="1191094" cy="766872"/>
          </a:xfrm>
          <a:prstGeom prst="roundRect">
            <a:avLst/>
          </a:prstGeom>
          <a:solidFill>
            <a:srgbClr val="0070C0"/>
          </a:solidFill>
          <a:ln w="12700" cap="flat" cmpd="sng" algn="ctr">
            <a:noFill/>
            <a:prstDash val="solid"/>
            <a:miter lim="800000"/>
          </a:ln>
          <a:effectLst/>
        </p:spPr>
        <p:txBody>
          <a:bodyPr rtlCol="0" anchor="ct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FFFFFF"/>
                </a:solidFill>
                <a:effectLst/>
                <a:uLnTx/>
                <a:uFillTx/>
                <a:latin typeface="Source Sans Pro"/>
                <a:ea typeface="+mn-ea"/>
                <a:cs typeface="+mn-cs"/>
              </a:rPr>
              <a:t>Function</a:t>
            </a:r>
            <a:endParaRPr kumimoji="0" lang="fr-FR" sz="1100" b="0" i="0" u="none" strike="noStrike" kern="1200" cap="none" spc="0" normalizeH="0" baseline="0" noProof="0">
              <a:ln>
                <a:noFill/>
              </a:ln>
              <a:solidFill>
                <a:srgbClr val="FFFFFF"/>
              </a:solidFill>
              <a:effectLst/>
              <a:uLnTx/>
              <a:uFillTx/>
              <a:latin typeface="Source Sans Pro"/>
              <a:ea typeface="+mn-ea"/>
              <a:cs typeface="+mn-cs"/>
            </a:endParaRPr>
          </a:p>
          <a:p>
            <a:pPr marL="0" marR="0" lvl="0" indent="0" algn="ctr" defTabSz="585765"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FFFFFF"/>
                </a:solidFill>
                <a:effectLst/>
                <a:uLnTx/>
                <a:uFillTx/>
                <a:latin typeface="Source Sans Pro"/>
                <a:ea typeface="+mn-ea"/>
                <a:cs typeface="+mn-cs"/>
              </a:rPr>
              <a:t>Smartguide-v2</a:t>
            </a:r>
            <a:endParaRPr kumimoji="0" lang="en-FR" sz="11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2" name="Picture 2" descr="Afficher l’image source">
            <a:extLst>
              <a:ext uri="{FF2B5EF4-FFF2-40B4-BE49-F238E27FC236}">
                <a16:creationId xmlns:a16="http://schemas.microsoft.com/office/drawing/2014/main" id="{50611086-57E3-EAA7-E911-F46FEA466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909" y="3327308"/>
            <a:ext cx="377127" cy="36681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24C631FD-A582-DBF7-3B39-BB58DF9F48D5}"/>
              </a:ext>
            </a:extLst>
          </p:cNvPr>
          <p:cNvCxnSpPr>
            <a:cxnSpLocks/>
            <a:endCxn id="7" idx="1"/>
          </p:cNvCxnSpPr>
          <p:nvPr/>
        </p:nvCxnSpPr>
        <p:spPr>
          <a:xfrm flipV="1">
            <a:off x="4509989" y="3324042"/>
            <a:ext cx="1129687" cy="552057"/>
          </a:xfrm>
          <a:prstGeom prst="straightConnector1">
            <a:avLst/>
          </a:prstGeom>
          <a:noFill/>
          <a:ln w="50800" cap="flat" cmpd="sng" algn="ctr">
            <a:solidFill>
              <a:srgbClr val="027180"/>
            </a:solidFill>
            <a:prstDash val="solid"/>
            <a:miter lim="800000"/>
            <a:tailEnd type="triangle"/>
          </a:ln>
          <a:effectLst/>
        </p:spPr>
      </p:cxnSp>
      <p:sp>
        <p:nvSpPr>
          <p:cNvPr id="14" name="ZoneTexte 13">
            <a:extLst>
              <a:ext uri="{FF2B5EF4-FFF2-40B4-BE49-F238E27FC236}">
                <a16:creationId xmlns:a16="http://schemas.microsoft.com/office/drawing/2014/main" id="{D202FAF8-1AB3-B24E-E1F6-60682A9F6198}"/>
              </a:ext>
            </a:extLst>
          </p:cNvPr>
          <p:cNvSpPr txBox="1"/>
          <p:nvPr/>
        </p:nvSpPr>
        <p:spPr>
          <a:xfrm>
            <a:off x="2470415" y="3429470"/>
            <a:ext cx="2354021" cy="854080"/>
          </a:xfrm>
          <a:prstGeom prst="rect">
            <a:avLst/>
          </a:prstGeom>
          <a:noFill/>
        </p:spPr>
        <p:txBody>
          <a:bodyPr wrap="square" lIns="91440" tIns="45720" rIns="91440" bIns="45720" rtlCol="0" anchor="t">
            <a:spAutoFit/>
          </a:bodyPr>
          <a:lstStyle>
            <a:defPPr>
              <a:defRPr lang="en-ES"/>
            </a:defPPr>
            <a:lvl1pPr marL="0" algn="l" defTabSz="585765" rtl="0" eaLnBrk="1" latinLnBrk="0" hangingPunct="1">
              <a:defRPr sz="1153" kern="1200">
                <a:solidFill>
                  <a:schemeClr val="tx1"/>
                </a:solidFill>
                <a:latin typeface="+mn-lt"/>
                <a:ea typeface="+mn-ea"/>
                <a:cs typeface="+mn-cs"/>
              </a:defRPr>
            </a:lvl1pPr>
            <a:lvl2pPr marL="292882" algn="l" defTabSz="585765" rtl="0" eaLnBrk="1" latinLnBrk="0" hangingPunct="1">
              <a:defRPr sz="1153" kern="1200">
                <a:solidFill>
                  <a:schemeClr val="tx1"/>
                </a:solidFill>
                <a:latin typeface="+mn-lt"/>
                <a:ea typeface="+mn-ea"/>
                <a:cs typeface="+mn-cs"/>
              </a:defRPr>
            </a:lvl2pPr>
            <a:lvl3pPr marL="585765" algn="l" defTabSz="585765" rtl="0" eaLnBrk="1" latinLnBrk="0" hangingPunct="1">
              <a:defRPr sz="1153" kern="1200">
                <a:solidFill>
                  <a:schemeClr val="tx1"/>
                </a:solidFill>
                <a:latin typeface="+mn-lt"/>
                <a:ea typeface="+mn-ea"/>
                <a:cs typeface="+mn-cs"/>
              </a:defRPr>
            </a:lvl3pPr>
            <a:lvl4pPr marL="878647" algn="l" defTabSz="585765" rtl="0" eaLnBrk="1" latinLnBrk="0" hangingPunct="1">
              <a:defRPr sz="1153" kern="1200">
                <a:solidFill>
                  <a:schemeClr val="tx1"/>
                </a:solidFill>
                <a:latin typeface="+mn-lt"/>
                <a:ea typeface="+mn-ea"/>
                <a:cs typeface="+mn-cs"/>
              </a:defRPr>
            </a:lvl4pPr>
            <a:lvl5pPr marL="1171529" algn="l" defTabSz="585765" rtl="0" eaLnBrk="1" latinLnBrk="0" hangingPunct="1">
              <a:defRPr sz="1153" kern="1200">
                <a:solidFill>
                  <a:schemeClr val="tx1"/>
                </a:solidFill>
                <a:latin typeface="+mn-lt"/>
                <a:ea typeface="+mn-ea"/>
                <a:cs typeface="+mn-cs"/>
              </a:defRPr>
            </a:lvl5pPr>
            <a:lvl6pPr marL="1464412" algn="l" defTabSz="585765" rtl="0" eaLnBrk="1" latinLnBrk="0" hangingPunct="1">
              <a:defRPr sz="1153" kern="1200">
                <a:solidFill>
                  <a:schemeClr val="tx1"/>
                </a:solidFill>
                <a:latin typeface="+mn-lt"/>
                <a:ea typeface="+mn-ea"/>
                <a:cs typeface="+mn-cs"/>
              </a:defRPr>
            </a:lvl6pPr>
            <a:lvl7pPr marL="1757294" algn="l" defTabSz="585765" rtl="0" eaLnBrk="1" latinLnBrk="0" hangingPunct="1">
              <a:defRPr sz="1153" kern="1200">
                <a:solidFill>
                  <a:schemeClr val="tx1"/>
                </a:solidFill>
                <a:latin typeface="+mn-lt"/>
                <a:ea typeface="+mn-ea"/>
                <a:cs typeface="+mn-cs"/>
              </a:defRPr>
            </a:lvl7pPr>
            <a:lvl8pPr marL="2050176" algn="l" defTabSz="585765" rtl="0" eaLnBrk="1" latinLnBrk="0" hangingPunct="1">
              <a:defRPr sz="1153" kern="1200">
                <a:solidFill>
                  <a:schemeClr val="tx1"/>
                </a:solidFill>
                <a:latin typeface="+mn-lt"/>
                <a:ea typeface="+mn-ea"/>
                <a:cs typeface="+mn-cs"/>
              </a:defRPr>
            </a:lvl8pPr>
            <a:lvl9pPr marL="2343059" algn="l" defTabSz="585765" rtl="0" eaLnBrk="1" latinLnBrk="0" hangingPunct="1">
              <a:defRPr sz="1153" kern="1200">
                <a:solidFill>
                  <a:schemeClr val="tx1"/>
                </a:solidFill>
                <a:latin typeface="+mn-lt"/>
                <a:ea typeface="+mn-ea"/>
                <a:cs typeface="+mn-cs"/>
              </a:defRPr>
            </a:lvl9pPr>
          </a:lstStyle>
          <a:p>
            <a:r>
              <a:rPr lang="fr-FR" sz="2550">
                <a:solidFill>
                  <a:srgbClr val="000000">
                    <a:lumMod val="60000"/>
                    <a:lumOff val="40000"/>
                  </a:srgbClr>
                </a:solidFill>
                <a:latin typeface="Source Sans Pro"/>
              </a:rPr>
              <a:t>HTTP POST</a:t>
            </a:r>
          </a:p>
          <a:p>
            <a:r>
              <a:rPr lang="fr-FR" sz="800">
                <a:solidFill>
                  <a:srgbClr val="000000">
                    <a:lumMod val="60000"/>
                    <a:lumOff val="40000"/>
                  </a:srgbClr>
                </a:solidFill>
                <a:latin typeface="Source Sans Pro"/>
              </a:rPr>
              <a:t>https://smartguide-rec.axa-fr.intraxa/function/smartguide-</a:t>
            </a:r>
            <a:r>
              <a:rPr lang="fr-FR" sz="800">
                <a:solidFill>
                  <a:srgbClr val="000000">
                    <a:lumMod val="60000"/>
                    <a:lumOff val="40000"/>
                  </a:srgbClr>
                </a:solidFill>
                <a:highlight>
                  <a:srgbClr val="FFFF00"/>
                </a:highlight>
                <a:latin typeface="Source Sans Pro"/>
              </a:rPr>
              <a:t>v2</a:t>
            </a:r>
            <a:r>
              <a:rPr lang="fr-FR" sz="800">
                <a:solidFill>
                  <a:srgbClr val="000000">
                    <a:lumMod val="60000"/>
                    <a:lumOff val="40000"/>
                  </a:srgbClr>
                </a:solidFill>
                <a:latin typeface="Source Sans Pro"/>
              </a:rPr>
              <a:t>/stream</a:t>
            </a:r>
          </a:p>
          <a:p>
            <a:r>
              <a:rPr lang="fr-FR" sz="800">
                <a:solidFill>
                  <a:srgbClr val="000000">
                    <a:lumMod val="60000"/>
                    <a:lumOff val="40000"/>
                  </a:srgbClr>
                </a:solidFill>
                <a:latin typeface="Source Sans Pro"/>
              </a:rPr>
              <a:t>{…}</a:t>
            </a:r>
          </a:p>
        </p:txBody>
      </p:sp>
      <p:sp>
        <p:nvSpPr>
          <p:cNvPr id="15" name="Rectangle : coins arrondis 14">
            <a:extLst>
              <a:ext uri="{FF2B5EF4-FFF2-40B4-BE49-F238E27FC236}">
                <a16:creationId xmlns:a16="http://schemas.microsoft.com/office/drawing/2014/main" id="{7190DE4D-BA5E-C766-8D5A-CEA0E5E98C27}"/>
              </a:ext>
            </a:extLst>
          </p:cNvPr>
          <p:cNvSpPr/>
          <p:nvPr/>
        </p:nvSpPr>
        <p:spPr>
          <a:xfrm>
            <a:off x="2299955" y="2423318"/>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6" name="Rectangle : coins arrondis 2">
            <a:extLst>
              <a:ext uri="{FF2B5EF4-FFF2-40B4-BE49-F238E27FC236}">
                <a16:creationId xmlns:a16="http://schemas.microsoft.com/office/drawing/2014/main" id="{24B6CD49-39C7-6FF0-933D-89F47FA7CBDA}"/>
              </a:ext>
            </a:extLst>
          </p:cNvPr>
          <p:cNvSpPr/>
          <p:nvPr/>
        </p:nvSpPr>
        <p:spPr>
          <a:xfrm>
            <a:off x="2310270" y="3433302"/>
            <a:ext cx="2200657" cy="868686"/>
          </a:xfrm>
          <a:prstGeom prst="roundRect">
            <a:avLst/>
          </a:prstGeom>
          <a:noFill/>
          <a:ln w="12700" cap="flat" cmpd="sng" algn="ctr">
            <a:solidFill>
              <a:srgbClr val="FF17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19" name="Titre 1">
            <a:extLst>
              <a:ext uri="{FF2B5EF4-FFF2-40B4-BE49-F238E27FC236}">
                <a16:creationId xmlns:a16="http://schemas.microsoft.com/office/drawing/2014/main" id="{1DCDD5BB-6F70-96D1-E44C-ECB11DB89FFE}"/>
              </a:ext>
            </a:extLst>
          </p:cNvPr>
          <p:cNvSpPr txBox="1">
            <a:spLocks/>
          </p:cNvSpPr>
          <p:nvPr/>
        </p:nvSpPr>
        <p:spPr>
          <a:xfrm>
            <a:off x="2050597" y="1525800"/>
            <a:ext cx="2345558" cy="499048"/>
          </a:xfrm>
          <a:prstGeom prst="rect">
            <a:avLst/>
          </a:prstGeom>
          <a:solidFill>
            <a:schemeClr val="accent6">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Versionning</a:t>
            </a:r>
            <a:endParaRPr lang="fr-FR" sz="2800" dirty="0">
              <a:solidFill>
                <a:schemeClr val="bg1"/>
              </a:solidFill>
            </a:endParaRPr>
          </a:p>
        </p:txBody>
      </p:sp>
    </p:spTree>
    <p:extLst>
      <p:ext uri="{BB962C8B-B14F-4D97-AF65-F5344CB8AC3E}">
        <p14:creationId xmlns:p14="http://schemas.microsoft.com/office/powerpoint/2010/main" val="270031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F33E-DCE0-FEAF-05C8-9B42867DE3C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7FA9FE-A397-2F18-5E09-217AA9A6BA1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C232CF-97CB-B3E6-6D6E-122973D7E21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A764CEB4-403E-C1D6-D1BE-398B38794AF6}"/>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Open Source</a:t>
            </a:r>
          </a:p>
        </p:txBody>
      </p:sp>
      <p:sp>
        <p:nvSpPr>
          <p:cNvPr id="6" name="TextBox 35">
            <a:extLst>
              <a:ext uri="{FF2B5EF4-FFF2-40B4-BE49-F238E27FC236}">
                <a16:creationId xmlns:a16="http://schemas.microsoft.com/office/drawing/2014/main" id="{1C2AD600-DED5-3476-0AF6-47E469729C8E}"/>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CA5E9761-EE1C-83A3-0B39-4C84CE0C6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EEEBFF1F-0DEC-0247-E24C-AECDC16E6C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9" name="Rectangle 1">
            <a:extLst>
              <a:ext uri="{FF2B5EF4-FFF2-40B4-BE49-F238E27FC236}">
                <a16:creationId xmlns:a16="http://schemas.microsoft.com/office/drawing/2014/main" id="{372A2ED5-8BC2-CCFE-FFCC-3B9AC79947C9}"/>
              </a:ext>
            </a:extLst>
          </p:cNvPr>
          <p:cNvSpPr>
            <a:spLocks noChangeArrowheads="1"/>
          </p:cNvSpPr>
          <p:nvPr/>
        </p:nvSpPr>
        <p:spPr bwMode="auto">
          <a:xfrm>
            <a:off x="1115510" y="2459504"/>
            <a:ext cx="963436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Open Source</a:t>
            </a:r>
            <a:r>
              <a:rPr kumimoji="0" lang="fr-FR" altLang="fr-FR" sz="4000" b="0" i="0" u="none" strike="noStrike" cap="none" normalizeH="0" baseline="0" dirty="0">
                <a:ln>
                  <a:noFill/>
                </a:ln>
                <a:solidFill>
                  <a:schemeClr val="tx1"/>
                </a:solidFill>
                <a:effectLst/>
                <a:latin typeface="Arial" panose="020B0604020202020204" pitchFamily="34" charset="0"/>
              </a:rPr>
              <a:t> : liberté et collaboration.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Freeware</a:t>
            </a:r>
            <a:r>
              <a:rPr kumimoji="0" lang="fr-FR" altLang="fr-FR" sz="4000" b="0" i="0" u="none" strike="noStrike" cap="none" normalizeH="0" baseline="0" dirty="0">
                <a:ln>
                  <a:noFill/>
                </a:ln>
                <a:solidFill>
                  <a:schemeClr val="tx1"/>
                </a:solidFill>
                <a:effectLst/>
                <a:latin typeface="Arial" panose="020B0604020202020204" pitchFamily="34" charset="0"/>
              </a:rPr>
              <a:t> : gratuit, mais fermé.</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4000" b="0" i="0" u="none" strike="noStrike" cap="none" normalizeH="0" baseline="0" dirty="0">
                <a:ln>
                  <a:noFill/>
                </a:ln>
                <a:solidFill>
                  <a:schemeClr val="tx1"/>
                </a:solidFill>
                <a:effectLst/>
                <a:latin typeface="Arial" panose="020B0604020202020204" pitchFamily="34" charset="0"/>
              </a:rPr>
              <a:t>🔴 </a:t>
            </a:r>
            <a:r>
              <a:rPr kumimoji="0" lang="fr-FR" altLang="fr-FR" sz="4000" b="0" i="1" u="none" strike="noStrike" cap="none" normalizeH="0" baseline="0" dirty="0">
                <a:ln>
                  <a:noFill/>
                </a:ln>
                <a:solidFill>
                  <a:schemeClr val="tx1"/>
                </a:solidFill>
                <a:effectLst/>
                <a:latin typeface="Arial" panose="020B0604020202020204" pitchFamily="34" charset="0"/>
              </a:rPr>
              <a:t>Propriétaire</a:t>
            </a:r>
            <a:r>
              <a:rPr kumimoji="0" lang="fr-FR" altLang="fr-FR" sz="4000" b="0" i="0" u="none" strike="noStrike" cap="none" normalizeH="0" baseline="0" dirty="0">
                <a:ln>
                  <a:noFill/>
                </a:ln>
                <a:solidFill>
                  <a:schemeClr val="tx1"/>
                </a:solidFill>
                <a:effectLst/>
                <a:latin typeface="Arial" panose="020B0604020202020204" pitchFamily="34" charset="0"/>
              </a:rPr>
              <a:t> : payant et fermé.</a:t>
            </a:r>
          </a:p>
        </p:txBody>
      </p:sp>
    </p:spTree>
    <p:extLst>
      <p:ext uri="{BB962C8B-B14F-4D97-AF65-F5344CB8AC3E}">
        <p14:creationId xmlns:p14="http://schemas.microsoft.com/office/powerpoint/2010/main" val="138587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E5C130-8B58-6CA7-57DB-929625D9AC7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FF797A-A915-FD50-FD4F-643BB1F91B1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76573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D9C69-0762-5E68-9E01-E6A4615B00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51ED94-7D61-8240-FFD7-7C9779C4993F}"/>
              </a:ext>
            </a:extLst>
          </p:cNvPr>
          <p:cNvSpPr>
            <a:spLocks noGrp="1"/>
          </p:cNvSpPr>
          <p:nvPr>
            <p:ph type="title"/>
          </p:nvPr>
        </p:nvSpPr>
        <p:spPr/>
        <p:txBody>
          <a:bodyPr/>
          <a:lstStyle/>
          <a:p>
            <a:endParaRPr lang="fr-FR"/>
          </a:p>
        </p:txBody>
      </p:sp>
      <p:pic>
        <p:nvPicPr>
          <p:cNvPr id="11" name="Espace réservé du contenu 10" descr="Une image contenant roue, dessin humoristique, Jouets de bébé, jouet&#10;&#10;Le contenu généré par l’IA peut être incorrect.">
            <a:extLst>
              <a:ext uri="{FF2B5EF4-FFF2-40B4-BE49-F238E27FC236}">
                <a16:creationId xmlns:a16="http://schemas.microsoft.com/office/drawing/2014/main" id="{9BCAE461-C8C0-D2B0-230D-257C161F4E5A}"/>
              </a:ext>
            </a:extLst>
          </p:cNvPr>
          <p:cNvPicPr>
            <a:picLocks noGrp="1" noChangeAspect="1"/>
          </p:cNvPicPr>
          <p:nvPr>
            <p:ph idx="1"/>
          </p:nvPr>
        </p:nvPicPr>
        <p:blipFill>
          <a:blip r:embed="rId3"/>
          <a:stretch>
            <a:fillRect/>
          </a:stretch>
        </p:blipFill>
        <p:spPr>
          <a:xfrm>
            <a:off x="-248948" y="-1384397"/>
            <a:ext cx="12440948" cy="12440948"/>
          </a:xfrm>
        </p:spPr>
      </p:pic>
      <p:sp>
        <p:nvSpPr>
          <p:cNvPr id="4" name="Rectangle 3">
            <a:extLst>
              <a:ext uri="{FF2B5EF4-FFF2-40B4-BE49-F238E27FC236}">
                <a16:creationId xmlns:a16="http://schemas.microsoft.com/office/drawing/2014/main" id="{C7905B2D-DB81-FF98-9235-DF6D7ED9094A}"/>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Droit Civil - Doit Pénale</a:t>
            </a:r>
          </a:p>
        </p:txBody>
      </p:sp>
      <p:sp>
        <p:nvSpPr>
          <p:cNvPr id="6" name="TextBox 35">
            <a:extLst>
              <a:ext uri="{FF2B5EF4-FFF2-40B4-BE49-F238E27FC236}">
                <a16:creationId xmlns:a16="http://schemas.microsoft.com/office/drawing/2014/main" id="{19A5CF7B-77B2-BAB0-B500-747164FDBF56}"/>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D52F0108-2CDB-BCB2-D437-CFE6F0119A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5BB2729A-5DEF-D82A-93D6-07356A269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Tree>
    <p:extLst>
      <p:ext uri="{BB962C8B-B14F-4D97-AF65-F5344CB8AC3E}">
        <p14:creationId xmlns:p14="http://schemas.microsoft.com/office/powerpoint/2010/main" val="37595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F9A9FB-56EA-2E6A-D1CE-656C9317B37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7EE31CB-A976-C2C0-361C-AF36CEA30DE3}"/>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653A2539-A186-2904-50CB-DAE07FEE23AF}"/>
              </a:ext>
            </a:extLst>
          </p:cNvPr>
          <p:cNvSpPr/>
          <p:nvPr/>
        </p:nvSpPr>
        <p:spPr>
          <a:xfrm>
            <a:off x="-1" y="0"/>
            <a:ext cx="6493566" cy="8229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C’est quoi la CNCF ?</a:t>
            </a:r>
          </a:p>
        </p:txBody>
      </p:sp>
      <p:pic>
        <p:nvPicPr>
          <p:cNvPr id="5" name="Image 4">
            <a:extLst>
              <a:ext uri="{FF2B5EF4-FFF2-40B4-BE49-F238E27FC236}">
                <a16:creationId xmlns:a16="http://schemas.microsoft.com/office/drawing/2014/main" id="{89720F5F-91D7-70D9-99F7-14ABF0CD98A0}"/>
              </a:ext>
            </a:extLst>
          </p:cNvPr>
          <p:cNvPicPr>
            <a:picLocks noChangeAspect="1"/>
          </p:cNvPicPr>
          <p:nvPr/>
        </p:nvPicPr>
        <p:blipFill>
          <a:blip r:embed="rId3"/>
          <a:stretch>
            <a:fillRect/>
          </a:stretch>
        </p:blipFill>
        <p:spPr>
          <a:xfrm>
            <a:off x="2209800" y="2630562"/>
            <a:ext cx="7772400" cy="1596875"/>
          </a:xfrm>
          <a:prstGeom prst="rect">
            <a:avLst/>
          </a:prstGeom>
        </p:spPr>
      </p:pic>
      <p:sp>
        <p:nvSpPr>
          <p:cNvPr id="6" name="TextBox 35">
            <a:extLst>
              <a:ext uri="{FF2B5EF4-FFF2-40B4-BE49-F238E27FC236}">
                <a16:creationId xmlns:a16="http://schemas.microsoft.com/office/drawing/2014/main" id="{06642FF4-2FCA-AA24-5CC3-DA8B96AFA7A1}"/>
              </a:ext>
            </a:extLst>
          </p:cNvPr>
          <p:cNvSpPr txBox="1"/>
          <p:nvPr/>
        </p:nvSpPr>
        <p:spPr>
          <a:xfrm>
            <a:off x="-385036" y="6488668"/>
            <a:ext cx="4425963" cy="369332"/>
          </a:xfrm>
          <a:prstGeom prst="rect">
            <a:avLst/>
          </a:prstGeom>
          <a:solidFill>
            <a:srgbClr val="FFFFFF"/>
          </a:solidFill>
        </p:spPr>
        <p:txBody>
          <a:bodyPr wrap="square" rtlCol="0">
            <a:spAutoFit/>
          </a:bodyPr>
          <a:lstStyle/>
          <a:p>
            <a:pPr lvl="0" algn="r">
              <a:defRPr/>
            </a:pPr>
            <a:r>
              <a:rPr lang="en-US" dirty="0" err="1">
                <a:solidFill>
                  <a:schemeClr val="bg1">
                    <a:lumMod val="65000"/>
                  </a:schemeClr>
                </a:solidFill>
              </a:rPr>
              <a:t>SlimFaas</a:t>
            </a:r>
            <a:r>
              <a:rPr lang="en-US" dirty="0">
                <a:solidFill>
                  <a:schemeClr val="bg1">
                    <a:lumMod val="65000"/>
                  </a:schemeClr>
                </a:solidFill>
              </a:rPr>
              <a:t> - Guillaume Chervet - 2025</a:t>
            </a:r>
          </a:p>
        </p:txBody>
      </p:sp>
      <p:pic>
        <p:nvPicPr>
          <p:cNvPr id="7" name="Graphique 6">
            <a:extLst>
              <a:ext uri="{FF2B5EF4-FFF2-40B4-BE49-F238E27FC236}">
                <a16:creationId xmlns:a16="http://schemas.microsoft.com/office/drawing/2014/main" id="{322E7245-F843-64F9-4C9B-2FD10BABCD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62" y="6488668"/>
            <a:ext cx="282984" cy="282984"/>
          </a:xfrm>
          <a:prstGeom prst="rect">
            <a:avLst/>
          </a:prstGeom>
        </p:spPr>
      </p:pic>
      <p:pic>
        <p:nvPicPr>
          <p:cNvPr id="8" name="Picture 2">
            <a:extLst>
              <a:ext uri="{FF2B5EF4-FFF2-40B4-BE49-F238E27FC236}">
                <a16:creationId xmlns:a16="http://schemas.microsoft.com/office/drawing/2014/main" id="{62CFD9BD-B643-14AA-9E90-366CADCFF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4418" y="6424381"/>
            <a:ext cx="1972020" cy="372064"/>
          </a:xfrm>
          <a:prstGeom prst="rect">
            <a:avLst/>
          </a:prstGeom>
          <a:solidFill>
            <a:schemeClr val="tx1"/>
          </a:solidFill>
          <a:ln w="76200">
            <a:solidFill>
              <a:schemeClr val="tx1"/>
            </a:solidFill>
          </a:ln>
        </p:spPr>
      </p:pic>
      <p:sp>
        <p:nvSpPr>
          <p:cNvPr id="10" name="ZoneTexte 9">
            <a:extLst>
              <a:ext uri="{FF2B5EF4-FFF2-40B4-BE49-F238E27FC236}">
                <a16:creationId xmlns:a16="http://schemas.microsoft.com/office/drawing/2014/main" id="{7045E8CC-8A9F-2D5E-2FA5-A12EF8C1F34F}"/>
              </a:ext>
            </a:extLst>
          </p:cNvPr>
          <p:cNvSpPr txBox="1"/>
          <p:nvPr/>
        </p:nvSpPr>
        <p:spPr>
          <a:xfrm>
            <a:off x="2827180" y="4792563"/>
            <a:ext cx="7108317" cy="1015663"/>
          </a:xfrm>
          <a:prstGeom prst="rect">
            <a:avLst/>
          </a:prstGeom>
          <a:noFill/>
        </p:spPr>
        <p:txBody>
          <a:bodyPr wrap="square">
            <a:spAutoFit/>
          </a:bodyPr>
          <a:lstStyle/>
          <a:p>
            <a:r>
              <a:rPr lang="fr-FR" sz="6000" dirty="0">
                <a:hlinkClick r:id="rId7"/>
              </a:rPr>
              <a:t>https://www.cncf.io</a:t>
            </a:r>
            <a:endParaRPr lang="fr-FR" sz="6000" dirty="0"/>
          </a:p>
        </p:txBody>
      </p:sp>
    </p:spTree>
    <p:extLst>
      <p:ext uri="{BB962C8B-B14F-4D97-AF65-F5344CB8AC3E}">
        <p14:creationId xmlns:p14="http://schemas.microsoft.com/office/powerpoint/2010/main" val="25691614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33491</TotalTime>
  <Words>3483</Words>
  <Application>Microsoft Macintosh PowerPoint</Application>
  <PresentationFormat>Grand écran</PresentationFormat>
  <Paragraphs>452</Paragraphs>
  <Slides>57</Slides>
  <Notes>27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57</vt:i4>
      </vt:variant>
    </vt:vector>
  </HeadingPairs>
  <TitlesOfParts>
    <vt:vector size="65" baseType="lpstr">
      <vt:lpstr>-apple-system</vt:lpstr>
      <vt:lpstr>Arial</vt:lpstr>
      <vt:lpstr>Calibri</vt:lpstr>
      <vt:lpstr>Century Gothic</vt:lpstr>
      <vt:lpstr>Franklin Gothic Book</vt:lpstr>
      <vt:lpstr>Franklin Gothic Medium</vt:lpstr>
      <vt:lpstr>Source Sans Pro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Provisionning mode</vt:lpstr>
      <vt:lpstr>SlimFaas/Schedule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Mind Changer: 4 Environments</vt:lpstr>
      <vt:lpstr>Mind Changer: SlimFaas Cost</vt:lpstr>
      <vt:lpstr>Mind Changer: SlimFaas Cost</vt:lpstr>
      <vt:lpstr>Mind Changer: Robert Carry Application</vt:lpstr>
      <vt:lpstr>Mind Changer: Robert app Cost</vt:lpstr>
      <vt:lpstr>Mind Changer: Robert Application with SlimFaas</vt:lpstr>
      <vt:lpstr>Mind Changer: Robert app Cost</vt:lpstr>
      <vt:lpstr>Présentation PowerPoint</vt:lpstr>
      <vt:lpstr>Présentation PowerPoint</vt:lpstr>
      <vt:lpstr>Robert Carry Testimonial with SlimFaas</vt:lpstr>
      <vt:lpstr>Présentation PowerPoint</vt:lpstr>
      <vt:lpstr>Everything as API</vt:lpstr>
      <vt:lpstr>Présentation PowerPoint</vt:lpstr>
      <vt:lpstr>Sample: GenIA/LLM Plateform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1318</cp:revision>
  <dcterms:created xsi:type="dcterms:W3CDTF">2020-11-18T10:41:47Z</dcterms:created>
  <dcterms:modified xsi:type="dcterms:W3CDTF">2025-10-18T18:52:08Z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